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</p:sldMasterIdLst>
  <p:notesMasterIdLst>
    <p:notesMasterId r:id="rId84"/>
  </p:notesMasterIdLst>
  <p:handoutMasterIdLst>
    <p:handoutMasterId r:id="rId85"/>
  </p:handoutMasterIdLst>
  <p:sldIdLst>
    <p:sldId id="394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500" r:id="rId21"/>
    <p:sldId id="438" r:id="rId22"/>
    <p:sldId id="439" r:id="rId23"/>
    <p:sldId id="501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474" r:id="rId59"/>
    <p:sldId id="475" r:id="rId60"/>
    <p:sldId id="476" r:id="rId61"/>
    <p:sldId id="477" r:id="rId62"/>
    <p:sldId id="478" r:id="rId63"/>
    <p:sldId id="479" r:id="rId64"/>
    <p:sldId id="480" r:id="rId65"/>
    <p:sldId id="486" r:id="rId66"/>
    <p:sldId id="487" r:id="rId67"/>
    <p:sldId id="488" r:id="rId68"/>
    <p:sldId id="489" r:id="rId69"/>
    <p:sldId id="490" r:id="rId70"/>
    <p:sldId id="503" r:id="rId71"/>
    <p:sldId id="491" r:id="rId72"/>
    <p:sldId id="504" r:id="rId73"/>
    <p:sldId id="492" r:id="rId74"/>
    <p:sldId id="493" r:id="rId75"/>
    <p:sldId id="494" r:id="rId76"/>
    <p:sldId id="495" r:id="rId77"/>
    <p:sldId id="496" r:id="rId78"/>
    <p:sldId id="498" r:id="rId79"/>
    <p:sldId id="502" r:id="rId80"/>
    <p:sldId id="507" r:id="rId81"/>
    <p:sldId id="499" r:id="rId82"/>
    <p:sldId id="508" r:id="rId8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9F0AB"/>
    <a:srgbClr val="F9E6AB"/>
    <a:srgbClr val="F9FAAB"/>
    <a:srgbClr val="767691"/>
    <a:srgbClr val="7676AA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 varScale="1">
        <p:scale>
          <a:sx n="89" d="100"/>
          <a:sy n="89" d="100"/>
        </p:scale>
        <p:origin x="240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613251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76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619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6742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58708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8212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02938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25090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2211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353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0768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827490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45397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77087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85590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424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36221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81367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71782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0483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68646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5589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1284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44574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51142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32856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29134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91112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13473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29256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75717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63865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2643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063119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4DA2A2-E544-46F9-AC2E-701D24DD02F6}" type="slidenum">
              <a:rPr lang="en-US"/>
              <a:pPr/>
              <a:t>56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9383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5E16A-096F-4540-A667-160F6C0B0296}" type="slidenum">
              <a:rPr lang="en-US"/>
              <a:pPr/>
              <a:t>57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8004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4234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334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72619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3262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i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i="0"/>
          </a:p>
        </p:txBody>
      </p:sp>
    </p:spTree>
    <p:extLst>
      <p:ext uri="{BB962C8B-B14F-4D97-AF65-F5344CB8AC3E}">
        <p14:creationId xmlns:p14="http://schemas.microsoft.com/office/powerpoint/2010/main" val="304850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4901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82167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0301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3724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5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596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0111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296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8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95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87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351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59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652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83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70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ortoisesvn.tigris.org/" TargetMode="External"/><Relationship Id="rId2" Type="http://schemas.openxmlformats.org/officeDocument/2006/relationships/hyperlink" Target="http://subversio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tortoisesv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Uni/test/trunk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jpeg"/><Relationship Id="rId4" Type="http://schemas.openxmlformats.org/officeDocument/2006/relationships/image" Target="../media/image5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jpeg"/><Relationship Id="rId4" Type="http://schemas.openxmlformats.org/officeDocument/2006/relationships/image" Target="../media/image56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wm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jpeg"/><Relationship Id="rId4" Type="http://schemas.openxmlformats.org/officeDocument/2006/relationships/image" Target="../media/image5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jpeg"/><Relationship Id="rId4" Type="http://schemas.openxmlformats.org/officeDocument/2006/relationships/image" Target="../media/image5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jpeg"/><Relationship Id="rId4" Type="http://schemas.openxmlformats.org/officeDocument/2006/relationships/image" Target="../media/image5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jpeg"/><Relationship Id="rId4" Type="http://schemas.openxmlformats.org/officeDocument/2006/relationships/image" Target="../media/image56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jpeg"/><Relationship Id="rId4" Type="http://schemas.openxmlformats.org/officeDocument/2006/relationships/image" Target="../media/image5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7.jpeg"/><Relationship Id="rId4" Type="http://schemas.openxmlformats.org/officeDocument/2006/relationships/image" Target="../media/image5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7.jpeg"/><Relationship Id="rId4" Type="http://schemas.openxmlformats.org/officeDocument/2006/relationships/image" Target="../media/image5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wmf"/><Relationship Id="rId4" Type="http://schemas.openxmlformats.org/officeDocument/2006/relationships/image" Target="../media/image5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urceforge.net/" TargetMode="External"/><Relationship Id="rId2" Type="http://schemas.openxmlformats.org/officeDocument/2006/relationships/hyperlink" Target="http://code.google.com/projecthosting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locker.com/" TargetMode="External"/><Relationship Id="rId2" Type="http://schemas.openxmlformats.org/officeDocument/2006/relationships/hyperlink" Target="http://www.codeplex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" TargetMode="External"/><Relationship Id="rId2" Type="http://schemas.openxmlformats.org/officeDocument/2006/relationships/hyperlink" Target="http://www.assembl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eanstalkapp.com/" TargetMode="External"/><Relationship Id="rId5" Type="http://schemas.openxmlformats.org/officeDocument/2006/relationships/hyperlink" Target="http://www.xp-dev.com/" TargetMode="External"/><Relationship Id="rId4" Type="http://schemas.openxmlformats.org/officeDocument/2006/relationships/hyperlink" Target="http://unfuddle.com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8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80.png"/><Relationship Id="rId17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82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85.png"/><Relationship Id="rId10" Type="http://schemas.openxmlformats.org/officeDocument/2006/relationships/image" Target="../media/image79.png"/><Relationship Id="rId19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81.png"/><Relationship Id="rId22" Type="http://schemas.openxmlformats.org/officeDocument/2006/relationships/hyperlink" Target="http://www.milestonesys.com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1165357"/>
            <a:ext cx="7382341" cy="1019152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45464"/>
            <a:ext cx="7382341" cy="62633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SVN, Git, GitHub</a:t>
            </a:r>
            <a:endParaRPr lang="bg-BG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6854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3" y="4851686"/>
            <a:ext cx="1167316" cy="1012319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253185"/>
            <a:ext cx="3338840" cy="13240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9612" y="4851686"/>
            <a:ext cx="1510040" cy="1012319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" y="1244977"/>
            <a:ext cx="2175525" cy="332245"/>
          </a:xfrm>
          <a:prstGeom prst="roundRect">
            <a:avLst>
              <a:gd name="adj" fmla="val 3596"/>
            </a:avLst>
          </a:prstGeom>
          <a:noFill/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softuni.bg</a:t>
            </a:r>
            <a:endParaRPr lang="en-US" dirty="0"/>
          </a:p>
        </p:txBody>
      </p:sp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106273"/>
            <a:ext cx="2358616" cy="25884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993976" y="2976012"/>
            <a:ext cx="2498749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Teamwork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</a:t>
            </a:r>
            <a:endParaRPr lang="bg-BG" b="1" spc="50" dirty="0" smtClean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 Skills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</a:pP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Change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 modification to a local file (document) that is under version control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500" dirty="0" smtClean="0"/>
              <a:t> /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 List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A set of changes to multiple files that are going to be committed at the same time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Commit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Check-In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dirty="0" smtClean="0"/>
              <a:t>Submits the </a:t>
            </a:r>
            <a:r>
              <a:rPr lang="en-US" dirty="0"/>
              <a:t>changes made </a:t>
            </a:r>
            <a:r>
              <a:rPr lang="en-US" dirty="0" smtClean="0"/>
              <a:t>from the local working </a:t>
            </a:r>
            <a:r>
              <a:rPr lang="en-US" dirty="0"/>
              <a:t>copy </a:t>
            </a:r>
            <a:r>
              <a:rPr lang="en-US" dirty="0" smtClean="0"/>
              <a:t>to the repository</a:t>
            </a:r>
            <a:endParaRPr lang="bg-BG" dirty="0"/>
          </a:p>
          <a:p>
            <a:pPr lvl="1">
              <a:lnSpc>
                <a:spcPct val="115000"/>
              </a:lnSpc>
            </a:pPr>
            <a:r>
              <a:rPr lang="en-US" dirty="0"/>
              <a:t>Automatically creates a new version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Conflicts may occur</a:t>
            </a:r>
            <a:r>
              <a:rPr lang="bg-BG" dirty="0"/>
              <a:t>!</a:t>
            </a:r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(2)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25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9392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</a:p>
          <a:p>
            <a:pPr lvl="1"/>
            <a:r>
              <a:rPr lang="en-US" dirty="0"/>
              <a:t>The simultaneous change to a </a:t>
            </a:r>
            <a:r>
              <a:rPr lang="en-US" dirty="0" smtClean="0"/>
              <a:t>certain file </a:t>
            </a:r>
            <a:r>
              <a:rPr lang="en-US" dirty="0"/>
              <a:t>by multiple users</a:t>
            </a:r>
            <a:endParaRPr lang="bg-BG" dirty="0"/>
          </a:p>
          <a:p>
            <a:pPr lvl="1"/>
            <a:r>
              <a:rPr lang="en-US" dirty="0" smtClean="0"/>
              <a:t>Can be solved automatically </a:t>
            </a:r>
            <a:r>
              <a:rPr lang="en-US" dirty="0"/>
              <a:t>and </a:t>
            </a:r>
            <a:r>
              <a:rPr lang="en-US" dirty="0" smtClean="0"/>
              <a:t>manually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 Latest Version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Fetch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Pull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latest version of the </a:t>
            </a:r>
            <a:r>
              <a:rPr lang="en-US" dirty="0"/>
              <a:t>files from the repository to a local </a:t>
            </a:r>
            <a:r>
              <a:rPr lang="en-US" dirty="0" smtClean="0"/>
              <a:t>working directory + merge conflicting files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Revert </a:t>
            </a:r>
            <a:r>
              <a:rPr lang="bg-BG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Undo Changes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Cancels the </a:t>
            </a:r>
            <a:r>
              <a:rPr lang="en-US" dirty="0" smtClean="0"/>
              <a:t>local changes</a:t>
            </a:r>
            <a:endParaRPr lang="bg-BG" dirty="0"/>
          </a:p>
          <a:p>
            <a:pPr lvl="1"/>
            <a:r>
              <a:rPr lang="en-US" dirty="0"/>
              <a:t>Restores their state from the repository</a:t>
            </a:r>
            <a:endParaRPr lang="bg-BG" dirty="0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54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92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</a:p>
          <a:p>
            <a:pPr lvl="1">
              <a:lnSpc>
                <a:spcPct val="92000"/>
              </a:lnSpc>
            </a:pPr>
            <a:r>
              <a:rPr lang="en-US" dirty="0" smtClean="0"/>
              <a:t>Combines </a:t>
            </a:r>
            <a:r>
              <a:rPr lang="en-US" dirty="0"/>
              <a:t>the changes to a file </a:t>
            </a:r>
            <a:r>
              <a:rPr lang="en-US" dirty="0" smtClean="0"/>
              <a:t>changed locally and simultaneously in the repository 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Can be automated in most cases</a:t>
            </a:r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Label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Labels mark with a name a group of files in a given version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For example a release</a:t>
            </a:r>
            <a:endParaRPr lang="bg-BG" dirty="0"/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</a:t>
            </a:r>
            <a:r>
              <a:rPr lang="en-US" dirty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Division of the repositories in a number of separate </a:t>
            </a:r>
            <a:r>
              <a:rPr lang="en-US" dirty="0" smtClean="0"/>
              <a:t>workflows</a:t>
            </a:r>
            <a:endParaRPr lang="en-US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(4)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68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9E3D7856-98CB-4F15-9FDC-4D9D166227F8}" type="slidenum">
              <a:rPr lang="en-US" smtClean="0"/>
              <a:t>13</a:t>
            </a:fld>
            <a:endParaRPr lang="en-US" dirty="0"/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</a:pP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Version Control</a:t>
            </a:r>
            <a:r>
              <a:rPr lang="bg-BG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: </a:t>
            </a: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Typical Scenario</a:t>
            </a:r>
          </a:p>
        </p:txBody>
      </p:sp>
      <p:sp>
        <p:nvSpPr>
          <p:cNvPr id="595970" name="AutoShape 2"/>
          <p:cNvSpPr>
            <a:spLocks noChangeArrowheads="1"/>
          </p:cNvSpPr>
          <p:nvPr/>
        </p:nvSpPr>
        <p:spPr bwMode="auto">
          <a:xfrm>
            <a:off x="4854574" y="1219200"/>
            <a:ext cx="5343525" cy="51054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2" name="Text Box 4"/>
          <p:cNvSpPr txBox="1">
            <a:spLocks noChangeArrowheads="1"/>
          </p:cNvSpPr>
          <p:nvPr/>
        </p:nvSpPr>
        <p:spPr bwMode="auto">
          <a:xfrm>
            <a:off x="1974849" y="1295401"/>
            <a:ext cx="86594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</a:t>
            </a:r>
          </a:p>
        </p:txBody>
      </p:sp>
      <p:sp>
        <p:nvSpPr>
          <p:cNvPr id="595973" name="Text Box 5"/>
          <p:cNvSpPr txBox="1">
            <a:spLocks noChangeArrowheads="1"/>
          </p:cNvSpPr>
          <p:nvPr/>
        </p:nvSpPr>
        <p:spPr bwMode="auto">
          <a:xfrm>
            <a:off x="7073898" y="1342900"/>
            <a:ext cx="13336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Repository</a:t>
            </a:r>
          </a:p>
        </p:txBody>
      </p:sp>
      <p:sp>
        <p:nvSpPr>
          <p:cNvPr id="595974" name="AutoShape 6"/>
          <p:cNvSpPr>
            <a:spLocks noChangeArrowheads="1"/>
          </p:cNvSpPr>
          <p:nvPr/>
        </p:nvSpPr>
        <p:spPr bwMode="auto">
          <a:xfrm>
            <a:off x="1903412" y="1806352"/>
            <a:ext cx="2808287" cy="17272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5" name="AutoShape 7"/>
          <p:cNvSpPr>
            <a:spLocks noChangeArrowheads="1"/>
          </p:cNvSpPr>
          <p:nvPr/>
        </p:nvSpPr>
        <p:spPr bwMode="auto">
          <a:xfrm>
            <a:off x="1903412" y="3751040"/>
            <a:ext cx="2808287" cy="2573561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3" y="2301652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48" y="4533677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978" name="AutoShape 10"/>
          <p:cNvSpPr>
            <a:spLocks noChangeArrowheads="1"/>
          </p:cNvSpPr>
          <p:nvPr/>
        </p:nvSpPr>
        <p:spPr bwMode="auto">
          <a:xfrm>
            <a:off x="4999037" y="1517428"/>
            <a:ext cx="1584325" cy="453707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0" name="AutoShape 12"/>
          <p:cNvSpPr>
            <a:spLocks noChangeArrowheads="1"/>
          </p:cNvSpPr>
          <p:nvPr/>
        </p:nvSpPr>
        <p:spPr bwMode="auto">
          <a:xfrm>
            <a:off x="5503861" y="25254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1" name="AutoShape 13"/>
          <p:cNvSpPr>
            <a:spLocks noChangeArrowheads="1"/>
          </p:cNvSpPr>
          <p:nvPr/>
        </p:nvSpPr>
        <p:spPr bwMode="auto">
          <a:xfrm>
            <a:off x="5503861" y="32462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2" name="Text Box 14"/>
          <p:cNvSpPr txBox="1">
            <a:spLocks noChangeArrowheads="1"/>
          </p:cNvSpPr>
          <p:nvPr/>
        </p:nvSpPr>
        <p:spPr bwMode="auto">
          <a:xfrm>
            <a:off x="4989512" y="1524001"/>
            <a:ext cx="14310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Main 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line (trunk)</a:t>
            </a:r>
          </a:p>
          <a:p>
            <a:endParaRPr lang="en-US" dirty="0"/>
          </a:p>
        </p:txBody>
      </p:sp>
      <p:cxnSp>
        <p:nvCxnSpPr>
          <p:cNvPr id="23566" name="AutoShape 16"/>
          <p:cNvCxnSpPr>
            <a:cxnSpLocks noChangeShapeType="1"/>
            <a:stCxn id="595980" idx="2"/>
            <a:endCxn id="595981" idx="0"/>
          </p:cNvCxnSpPr>
          <p:nvPr/>
        </p:nvCxnSpPr>
        <p:spPr bwMode="auto">
          <a:xfrm>
            <a:off x="5827711" y="29223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7" name="AutoShape 17"/>
          <p:cNvCxnSpPr>
            <a:cxnSpLocks noChangeShapeType="1"/>
            <a:stCxn id="595981" idx="2"/>
            <a:endCxn id="596015" idx="0"/>
          </p:cNvCxnSpPr>
          <p:nvPr/>
        </p:nvCxnSpPr>
        <p:spPr bwMode="auto">
          <a:xfrm flipH="1">
            <a:off x="5826123" y="3643089"/>
            <a:ext cx="1588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86" name="Text Box 18"/>
          <p:cNvSpPr txBox="1">
            <a:spLocks noChangeArrowheads="1"/>
          </p:cNvSpPr>
          <p:nvPr/>
        </p:nvSpPr>
        <p:spPr bwMode="auto">
          <a:xfrm>
            <a:off x="2622548" y="1927002"/>
            <a:ext cx="8739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7" name="Text Box 19"/>
          <p:cNvSpPr txBox="1">
            <a:spLocks noChangeArrowheads="1"/>
          </p:cNvSpPr>
          <p:nvPr/>
        </p:nvSpPr>
        <p:spPr bwMode="auto">
          <a:xfrm>
            <a:off x="2478087" y="3870102"/>
            <a:ext cx="8659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User </a:t>
            </a:r>
            <a:r>
              <a:rPr lang="en-US" sz="2000" b="1" dirty="0" smtClean="0"/>
              <a:t>Y</a:t>
            </a:r>
            <a:endParaRPr lang="en-US" sz="2000" b="1" dirty="0"/>
          </a:p>
        </p:txBody>
      </p:sp>
      <p:sp>
        <p:nvSpPr>
          <p:cNvPr id="595989" name="AutoShape 21"/>
          <p:cNvSpPr>
            <a:spLocks noChangeArrowheads="1"/>
          </p:cNvSpPr>
          <p:nvPr/>
        </p:nvSpPr>
        <p:spPr bwMode="auto">
          <a:xfrm>
            <a:off x="7231061" y="36780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1" name="AutoShape 22"/>
          <p:cNvCxnSpPr>
            <a:cxnSpLocks noChangeShapeType="1"/>
            <a:stCxn id="596002" idx="2"/>
            <a:endCxn id="595989" idx="0"/>
          </p:cNvCxnSpPr>
          <p:nvPr/>
        </p:nvCxnSpPr>
        <p:spPr bwMode="auto">
          <a:xfrm>
            <a:off x="7554911" y="33541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2" name="AutoShape 24"/>
          <p:cNvSpPr>
            <a:spLocks noChangeArrowheads="1"/>
          </p:cNvSpPr>
          <p:nvPr/>
        </p:nvSpPr>
        <p:spPr bwMode="auto">
          <a:xfrm>
            <a:off x="7231061" y="55512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3" name="AutoShape 25"/>
          <p:cNvCxnSpPr>
            <a:cxnSpLocks noChangeShapeType="1"/>
            <a:stCxn id="595996" idx="2"/>
            <a:endCxn id="595992" idx="0"/>
          </p:cNvCxnSpPr>
          <p:nvPr/>
        </p:nvCxnSpPr>
        <p:spPr bwMode="auto">
          <a:xfrm>
            <a:off x="7554911" y="5300440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5" name="AutoShape 27"/>
          <p:cNvSpPr>
            <a:spLocks noChangeArrowheads="1"/>
          </p:cNvSpPr>
          <p:nvPr/>
        </p:nvSpPr>
        <p:spPr bwMode="auto">
          <a:xfrm>
            <a:off x="6727824" y="4325715"/>
            <a:ext cx="1584325" cy="180022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6" name="AutoShape 28"/>
          <p:cNvSpPr>
            <a:spLocks noChangeArrowheads="1"/>
          </p:cNvSpPr>
          <p:nvPr/>
        </p:nvSpPr>
        <p:spPr bwMode="auto">
          <a:xfrm>
            <a:off x="7231061" y="49035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7" name="Line 29"/>
          <p:cNvSpPr>
            <a:spLocks noChangeShapeType="1"/>
          </p:cNvSpPr>
          <p:nvPr/>
        </p:nvSpPr>
        <p:spPr bwMode="auto">
          <a:xfrm>
            <a:off x="6151561" y="4109815"/>
            <a:ext cx="1079500" cy="10080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8" name="Text Box 30"/>
          <p:cNvSpPr txBox="1">
            <a:spLocks noChangeArrowheads="1"/>
          </p:cNvSpPr>
          <p:nvPr/>
        </p:nvSpPr>
        <p:spPr bwMode="auto">
          <a:xfrm>
            <a:off x="6727464" y="4301480"/>
            <a:ext cx="1627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B Branch</a:t>
            </a:r>
          </a:p>
        </p:txBody>
      </p:sp>
      <p:sp>
        <p:nvSpPr>
          <p:cNvPr id="596000" name="AutoShape 32"/>
          <p:cNvSpPr>
            <a:spLocks noChangeArrowheads="1"/>
          </p:cNvSpPr>
          <p:nvPr/>
        </p:nvSpPr>
        <p:spPr bwMode="auto">
          <a:xfrm>
            <a:off x="6727824" y="1877789"/>
            <a:ext cx="1584325" cy="2305050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1" name="AutoShape 33"/>
          <p:cNvSpPr>
            <a:spLocks noChangeArrowheads="1"/>
          </p:cNvSpPr>
          <p:nvPr/>
        </p:nvSpPr>
        <p:spPr bwMode="auto">
          <a:xfrm>
            <a:off x="7231061" y="23095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2" name="AutoShape 34"/>
          <p:cNvSpPr>
            <a:spLocks noChangeArrowheads="1"/>
          </p:cNvSpPr>
          <p:nvPr/>
        </p:nvSpPr>
        <p:spPr bwMode="auto">
          <a:xfrm>
            <a:off x="7231061" y="29572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1" name="AutoShape 35"/>
          <p:cNvCxnSpPr>
            <a:cxnSpLocks noChangeShapeType="1"/>
            <a:stCxn id="596001" idx="2"/>
            <a:endCxn id="596002" idx="0"/>
          </p:cNvCxnSpPr>
          <p:nvPr/>
        </p:nvCxnSpPr>
        <p:spPr bwMode="auto">
          <a:xfrm>
            <a:off x="7554911" y="2706465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04" name="Line 36"/>
          <p:cNvSpPr>
            <a:spLocks noChangeShapeType="1"/>
          </p:cNvSpPr>
          <p:nvPr/>
        </p:nvSpPr>
        <p:spPr bwMode="auto">
          <a:xfrm flipV="1">
            <a:off x="6151561" y="2525490"/>
            <a:ext cx="1079500" cy="1444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5" name="Text Box 37"/>
          <p:cNvSpPr txBox="1">
            <a:spLocks noChangeArrowheads="1"/>
          </p:cNvSpPr>
          <p:nvPr/>
        </p:nvSpPr>
        <p:spPr bwMode="auto">
          <a:xfrm>
            <a:off x="6727179" y="1858677"/>
            <a:ext cx="16263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 Branch</a:t>
            </a:r>
          </a:p>
        </p:txBody>
      </p:sp>
      <p:sp>
        <p:nvSpPr>
          <p:cNvPr id="596007" name="AutoShape 39"/>
          <p:cNvSpPr>
            <a:spLocks noChangeArrowheads="1"/>
          </p:cNvSpPr>
          <p:nvPr/>
        </p:nvSpPr>
        <p:spPr bwMode="auto">
          <a:xfrm>
            <a:off x="8383586" y="2814414"/>
            <a:ext cx="1727200" cy="2376488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8" name="AutoShape 40"/>
          <p:cNvSpPr>
            <a:spLocks noChangeArrowheads="1"/>
          </p:cNvSpPr>
          <p:nvPr/>
        </p:nvSpPr>
        <p:spPr bwMode="auto">
          <a:xfrm>
            <a:off x="8886823" y="33176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9" name="AutoShape 41"/>
          <p:cNvSpPr>
            <a:spLocks noChangeArrowheads="1"/>
          </p:cNvSpPr>
          <p:nvPr/>
        </p:nvSpPr>
        <p:spPr bwMode="auto">
          <a:xfrm>
            <a:off x="8886823" y="39653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0" name="AutoShape 42"/>
          <p:cNvSpPr>
            <a:spLocks noChangeArrowheads="1"/>
          </p:cNvSpPr>
          <p:nvPr/>
        </p:nvSpPr>
        <p:spPr bwMode="auto">
          <a:xfrm>
            <a:off x="888682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8" name="AutoShape 43"/>
          <p:cNvCxnSpPr>
            <a:cxnSpLocks noChangeShapeType="1"/>
            <a:stCxn id="596008" idx="2"/>
            <a:endCxn id="596009" idx="0"/>
          </p:cNvCxnSpPr>
          <p:nvPr/>
        </p:nvCxnSpPr>
        <p:spPr bwMode="auto">
          <a:xfrm>
            <a:off x="9210673" y="3714528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89" name="AutoShape 44"/>
          <p:cNvCxnSpPr>
            <a:cxnSpLocks noChangeShapeType="1"/>
            <a:stCxn id="596009" idx="2"/>
            <a:endCxn id="596010" idx="0"/>
          </p:cNvCxnSpPr>
          <p:nvPr/>
        </p:nvCxnSpPr>
        <p:spPr bwMode="auto">
          <a:xfrm>
            <a:off x="9210673" y="4362227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13" name="Line 45"/>
          <p:cNvSpPr>
            <a:spLocks noChangeShapeType="1"/>
          </p:cNvSpPr>
          <p:nvPr/>
        </p:nvSpPr>
        <p:spPr bwMode="auto">
          <a:xfrm>
            <a:off x="7878761" y="3101753"/>
            <a:ext cx="1008062" cy="504825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4" name="Text Box 46"/>
          <p:cNvSpPr txBox="1">
            <a:spLocks noChangeArrowheads="1"/>
          </p:cNvSpPr>
          <p:nvPr/>
        </p:nvSpPr>
        <p:spPr bwMode="auto">
          <a:xfrm>
            <a:off x="8349682" y="2789312"/>
            <a:ext cx="17722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A.1 Branch</a:t>
            </a:r>
          </a:p>
        </p:txBody>
      </p:sp>
      <p:sp>
        <p:nvSpPr>
          <p:cNvPr id="596015" name="AutoShape 47"/>
          <p:cNvSpPr>
            <a:spLocks noChangeArrowheads="1"/>
          </p:cNvSpPr>
          <p:nvPr/>
        </p:nvSpPr>
        <p:spPr bwMode="auto">
          <a:xfrm>
            <a:off x="5502273" y="396693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7" name="AutoShape 49"/>
          <p:cNvSpPr>
            <a:spLocks noChangeArrowheads="1"/>
          </p:cNvSpPr>
          <p:nvPr/>
        </p:nvSpPr>
        <p:spPr bwMode="auto">
          <a:xfrm>
            <a:off x="5502274" y="4038377"/>
            <a:ext cx="576263" cy="360362"/>
          </a:xfrm>
          <a:prstGeom prst="flowChartDocument">
            <a:avLst/>
          </a:prstGeom>
          <a:solidFill>
            <a:srgbClr val="FF0000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8" name="Line 50"/>
          <p:cNvSpPr>
            <a:spLocks noChangeShapeType="1"/>
          </p:cNvSpPr>
          <p:nvPr/>
        </p:nvSpPr>
        <p:spPr bwMode="auto">
          <a:xfrm flipH="1" flipV="1">
            <a:off x="4206873" y="2885853"/>
            <a:ext cx="1295400" cy="1152525"/>
          </a:xfrm>
          <a:prstGeom prst="line">
            <a:avLst/>
          </a:prstGeom>
          <a:noFill/>
          <a:ln w="127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95" name="Text Box 51"/>
          <p:cNvSpPr txBox="1">
            <a:spLocks noChangeArrowheads="1"/>
          </p:cNvSpPr>
          <p:nvPr/>
        </p:nvSpPr>
        <p:spPr bwMode="auto">
          <a:xfrm>
            <a:off x="4494212" y="2958877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</a:t>
            </a:r>
            <a:r>
              <a:rPr kumimoji="0"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</a:t>
            </a: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Out</a:t>
            </a:r>
          </a:p>
        </p:txBody>
      </p:sp>
      <p:sp>
        <p:nvSpPr>
          <p:cNvPr id="596020" name="AutoShape 52"/>
          <p:cNvSpPr>
            <a:spLocks noChangeArrowheads="1"/>
          </p:cNvSpPr>
          <p:nvPr/>
        </p:nvSpPr>
        <p:spPr bwMode="auto">
          <a:xfrm>
            <a:off x="48545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A</a:t>
            </a:r>
          </a:p>
        </p:txBody>
      </p:sp>
      <p:sp>
        <p:nvSpPr>
          <p:cNvPr id="596021" name="AutoShape 53"/>
          <p:cNvSpPr>
            <a:spLocks noChangeArrowheads="1"/>
          </p:cNvSpPr>
          <p:nvPr/>
        </p:nvSpPr>
        <p:spPr bwMode="auto">
          <a:xfrm>
            <a:off x="3630611" y="274139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598" name="Group 55"/>
          <p:cNvGrpSpPr>
            <a:grpSpLocks/>
          </p:cNvGrpSpPr>
          <p:nvPr/>
        </p:nvGrpSpPr>
        <p:grpSpPr bwMode="auto">
          <a:xfrm>
            <a:off x="4206873" y="4182839"/>
            <a:ext cx="1295400" cy="749300"/>
            <a:chOff x="1746" y="2750"/>
            <a:chExt cx="816" cy="472"/>
          </a:xfrm>
        </p:grpSpPr>
        <p:sp>
          <p:nvSpPr>
            <p:cNvPr id="596024" name="Line 56"/>
            <p:cNvSpPr>
              <a:spLocks noChangeShapeType="1"/>
            </p:cNvSpPr>
            <p:nvPr/>
          </p:nvSpPr>
          <p:spPr bwMode="auto">
            <a:xfrm flipH="1">
              <a:off x="1746" y="2750"/>
              <a:ext cx="816" cy="363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20" name="Text Box 57"/>
            <p:cNvSpPr txBox="1">
              <a:spLocks noChangeArrowheads="1"/>
            </p:cNvSpPr>
            <p:nvPr/>
          </p:nvSpPr>
          <p:spPr bwMode="auto">
            <a:xfrm>
              <a:off x="1791" y="3030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140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Check Out</a:t>
              </a:r>
            </a:p>
          </p:txBody>
        </p:sp>
        <p:sp>
          <p:nvSpPr>
            <p:cNvPr id="23621" name="AutoShape 58"/>
            <p:cNvSpPr>
              <a:spLocks noChangeArrowheads="1"/>
            </p:cNvSpPr>
            <p:nvPr/>
          </p:nvSpPr>
          <p:spPr bwMode="auto">
            <a:xfrm>
              <a:off x="2064" y="2840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rtl="1" eaLnBrk="1" hangingPunct="1">
                <a:lnSpc>
                  <a:spcPct val="100000"/>
                </a:lnSpc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B</a:t>
              </a:r>
            </a:p>
          </p:txBody>
        </p:sp>
      </p:grpSp>
      <p:sp>
        <p:nvSpPr>
          <p:cNvPr id="596027" name="AutoShape 59"/>
          <p:cNvSpPr>
            <a:spLocks noChangeArrowheads="1"/>
          </p:cNvSpPr>
          <p:nvPr/>
        </p:nvSpPr>
        <p:spPr bwMode="auto">
          <a:xfrm>
            <a:off x="3630611" y="461464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600" name="Group 61"/>
          <p:cNvGrpSpPr>
            <a:grpSpLocks/>
          </p:cNvGrpSpPr>
          <p:nvPr/>
        </p:nvGrpSpPr>
        <p:grpSpPr bwMode="auto">
          <a:xfrm>
            <a:off x="2622401" y="4950021"/>
            <a:ext cx="2736852" cy="936623"/>
            <a:chOff x="838" y="3249"/>
            <a:chExt cx="1724" cy="590"/>
          </a:xfrm>
        </p:grpSpPr>
        <p:sp>
          <p:nvSpPr>
            <p:cNvPr id="596030" name="Line 62"/>
            <p:cNvSpPr>
              <a:spLocks noChangeShapeType="1"/>
            </p:cNvSpPr>
            <p:nvPr/>
          </p:nvSpPr>
          <p:spPr bwMode="auto">
            <a:xfrm flipH="1">
              <a:off x="1519" y="3249"/>
              <a:ext cx="1043" cy="226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1" name="Line 63"/>
            <p:cNvSpPr>
              <a:spLocks noChangeShapeType="1"/>
            </p:cNvSpPr>
            <p:nvPr/>
          </p:nvSpPr>
          <p:spPr bwMode="auto">
            <a:xfrm>
              <a:off x="1519" y="3249"/>
              <a:ext cx="0" cy="363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2" name="Text Box 64"/>
            <p:cNvSpPr txBox="1">
              <a:spLocks noChangeArrowheads="1"/>
            </p:cNvSpPr>
            <p:nvPr/>
          </p:nvSpPr>
          <p:spPr bwMode="auto">
            <a:xfrm>
              <a:off x="838" y="3606"/>
              <a:ext cx="5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800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Merge</a:t>
              </a:r>
            </a:p>
          </p:txBody>
        </p:sp>
        <p:sp>
          <p:nvSpPr>
            <p:cNvPr id="596033" name="AutoShape 65"/>
            <p:cNvSpPr>
              <a:spLocks noChangeArrowheads="1"/>
            </p:cNvSpPr>
            <p:nvPr/>
          </p:nvSpPr>
          <p:spPr bwMode="auto">
            <a:xfrm>
              <a:off x="1201" y="3276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D</a:t>
              </a:r>
            </a:p>
          </p:txBody>
        </p:sp>
      </p:grpSp>
      <p:sp>
        <p:nvSpPr>
          <p:cNvPr id="596034" name="AutoShape 66"/>
          <p:cNvSpPr>
            <a:spLocks noChangeArrowheads="1"/>
          </p:cNvSpPr>
          <p:nvPr/>
        </p:nvSpPr>
        <p:spPr bwMode="auto">
          <a:xfrm>
            <a:off x="3632199" y="5551265"/>
            <a:ext cx="576263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6" name="AutoShape 68"/>
          <p:cNvSpPr>
            <a:spLocks noChangeArrowheads="1"/>
          </p:cNvSpPr>
          <p:nvPr/>
        </p:nvSpPr>
        <p:spPr bwMode="auto">
          <a:xfrm>
            <a:off x="550227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7" name="AutoShape 69"/>
          <p:cNvSpPr>
            <a:spLocks noChangeArrowheads="1"/>
          </p:cNvSpPr>
          <p:nvPr/>
        </p:nvSpPr>
        <p:spPr bwMode="auto">
          <a:xfrm>
            <a:off x="5502274" y="4759103"/>
            <a:ext cx="576263" cy="358775"/>
          </a:xfrm>
          <a:prstGeom prst="flowChartDocument">
            <a:avLst/>
          </a:prstGeom>
          <a:solidFill>
            <a:srgbClr val="000099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8" name="Line 70"/>
          <p:cNvSpPr>
            <a:spLocks noChangeShapeType="1"/>
          </p:cNvSpPr>
          <p:nvPr/>
        </p:nvSpPr>
        <p:spPr bwMode="auto">
          <a:xfrm flipH="1" flipV="1">
            <a:off x="3846511" y="3101752"/>
            <a:ext cx="1727200" cy="1585912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05" name="Text Box 71"/>
          <p:cNvSpPr txBox="1">
            <a:spLocks noChangeArrowheads="1"/>
          </p:cNvSpPr>
          <p:nvPr/>
        </p:nvSpPr>
        <p:spPr bwMode="auto">
          <a:xfrm>
            <a:off x="3054348" y="3174777"/>
            <a:ext cx="1081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0" name="AutoShape 72"/>
          <p:cNvSpPr>
            <a:spLocks noChangeArrowheads="1"/>
          </p:cNvSpPr>
          <p:nvPr/>
        </p:nvSpPr>
        <p:spPr bwMode="auto">
          <a:xfrm>
            <a:off x="42068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</a:t>
            </a:r>
          </a:p>
        </p:txBody>
      </p:sp>
      <p:cxnSp>
        <p:nvCxnSpPr>
          <p:cNvPr id="23607" name="AutoShape 73"/>
          <p:cNvCxnSpPr>
            <a:cxnSpLocks noChangeShapeType="1"/>
            <a:stCxn id="596017" idx="2"/>
            <a:endCxn id="596037" idx="0"/>
          </p:cNvCxnSpPr>
          <p:nvPr/>
        </p:nvCxnSpPr>
        <p:spPr bwMode="auto">
          <a:xfrm>
            <a:off x="5791198" y="4378102"/>
            <a:ext cx="0" cy="38100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08" name="Group 75"/>
          <p:cNvGrpSpPr>
            <a:grpSpLocks/>
          </p:cNvGrpSpPr>
          <p:nvPr/>
        </p:nvGrpSpPr>
        <p:grpSpPr bwMode="auto">
          <a:xfrm>
            <a:off x="5502273" y="5333777"/>
            <a:ext cx="647700" cy="431800"/>
            <a:chOff x="2562" y="3475"/>
            <a:chExt cx="408" cy="272"/>
          </a:xfrm>
        </p:grpSpPr>
        <p:sp>
          <p:nvSpPr>
            <p:cNvPr id="596044" name="AutoShape 76"/>
            <p:cNvSpPr>
              <a:spLocks noChangeArrowheads="1"/>
            </p:cNvSpPr>
            <p:nvPr/>
          </p:nvSpPr>
          <p:spPr bwMode="auto">
            <a:xfrm>
              <a:off x="2562" y="3475"/>
              <a:ext cx="408" cy="272"/>
            </a:xfrm>
            <a:prstGeom prst="flowChartMultidocument">
              <a:avLst/>
            </a:prstGeom>
            <a:solidFill>
              <a:srgbClr val="DDDDDD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45" name="AutoShape 77"/>
            <p:cNvSpPr>
              <a:spLocks noChangeArrowheads="1"/>
            </p:cNvSpPr>
            <p:nvPr/>
          </p:nvSpPr>
          <p:spPr bwMode="auto">
            <a:xfrm>
              <a:off x="2562" y="3521"/>
              <a:ext cx="363" cy="226"/>
            </a:xfrm>
            <a:prstGeom prst="flowChartDocument">
              <a:avLst/>
            </a:prstGeom>
            <a:solidFill>
              <a:srgbClr val="99CC00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6046" name="Line 78"/>
          <p:cNvSpPr>
            <a:spLocks noChangeShapeType="1"/>
          </p:cNvSpPr>
          <p:nvPr/>
        </p:nvSpPr>
        <p:spPr bwMode="auto">
          <a:xfrm flipH="1">
            <a:off x="4206873" y="5552853"/>
            <a:ext cx="1295400" cy="141287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10" name="Text Box 79"/>
          <p:cNvSpPr txBox="1">
            <a:spLocks noChangeArrowheads="1"/>
          </p:cNvSpPr>
          <p:nvPr/>
        </p:nvSpPr>
        <p:spPr bwMode="auto">
          <a:xfrm>
            <a:off x="4637980" y="5652864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8" name="AutoShape 80"/>
          <p:cNvSpPr>
            <a:spLocks noChangeArrowheads="1"/>
          </p:cNvSpPr>
          <p:nvPr/>
        </p:nvSpPr>
        <p:spPr bwMode="auto">
          <a:xfrm>
            <a:off x="4351337" y="555126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</a:t>
            </a:r>
          </a:p>
        </p:txBody>
      </p:sp>
      <p:cxnSp>
        <p:nvCxnSpPr>
          <p:cNvPr id="23612" name="AutoShape 81"/>
          <p:cNvCxnSpPr>
            <a:cxnSpLocks noChangeShapeType="1"/>
            <a:stCxn id="596037" idx="2"/>
            <a:endCxn id="596045" idx="0"/>
          </p:cNvCxnSpPr>
          <p:nvPr/>
        </p:nvCxnSpPr>
        <p:spPr bwMode="auto">
          <a:xfrm>
            <a:off x="5791198" y="5097240"/>
            <a:ext cx="0" cy="309563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8718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74929"/>
            <a:ext cx="7924800" cy="820600"/>
          </a:xfrm>
        </p:spPr>
        <p:txBody>
          <a:bodyPr/>
          <a:lstStyle/>
          <a:p>
            <a:r>
              <a:rPr lang="en-US" dirty="0" smtClean="0"/>
              <a:t>Subversion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15000"/>
            <a:ext cx="7924800" cy="719034"/>
          </a:xfrm>
        </p:spPr>
        <p:txBody>
          <a:bodyPr/>
          <a:lstStyle/>
          <a:p>
            <a:r>
              <a:rPr lang="en-US" dirty="0" smtClean="0"/>
              <a:t>Using Subversion and TortoiseSVN</a:t>
            </a:r>
            <a:endParaRPr lang="en-US" dirty="0"/>
          </a:p>
        </p:txBody>
      </p:sp>
      <p:pic>
        <p:nvPicPr>
          <p:cNvPr id="7170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19" y="1143000"/>
            <a:ext cx="4430332" cy="332274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Subversion (SVN)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 source SCM repository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subversion.tigris.org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Runs </a:t>
            </a:r>
            <a:r>
              <a:rPr lang="en-US" dirty="0"/>
              <a:t>on </a:t>
            </a:r>
            <a:r>
              <a:rPr lang="en-US" dirty="0" smtClean="0"/>
              <a:t>Linux</a:t>
            </a:r>
            <a:r>
              <a:rPr lang="en-US" dirty="0"/>
              <a:t>, </a:t>
            </a:r>
            <a:r>
              <a:rPr lang="en-US" dirty="0" smtClean="0"/>
              <a:t>Windows, Mac OS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Console client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svn</a:t>
            </a:r>
          </a:p>
          <a:p>
            <a:pPr>
              <a:lnSpc>
                <a:spcPct val="100000"/>
              </a:lnSpc>
            </a:pPr>
            <a:r>
              <a:rPr lang="en-US" dirty="0"/>
              <a:t>GUI </a:t>
            </a:r>
            <a:r>
              <a:rPr lang="en-US" dirty="0" smtClean="0"/>
              <a:t>client – </a:t>
            </a:r>
            <a:r>
              <a:rPr lang="en-US" noProof="1" smtClean="0"/>
              <a:t>TortoiseSVN</a:t>
            </a:r>
          </a:p>
          <a:p>
            <a:pPr lvl="1">
              <a:lnSpc>
                <a:spcPct val="100000"/>
              </a:lnSpc>
            </a:pPr>
            <a:r>
              <a:rPr lang="bg-BG" sz="2600" dirty="0" smtClean="0">
                <a:hlinkClick r:id="rId3"/>
              </a:rPr>
              <a:t>http</a:t>
            </a:r>
            <a:r>
              <a:rPr lang="bg-BG" sz="2600" dirty="0">
                <a:hlinkClick r:id="rId3"/>
              </a:rPr>
              <a:t>://tortoisesvn.tigris.org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dirty="0" smtClean="0"/>
              <a:t>Visual Studio / Eclipse plug-ins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Subversion (SVN)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42" y="1398896"/>
            <a:ext cx="4315170" cy="48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6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Versioning of the directory structure</a:t>
            </a:r>
            <a:endParaRPr lang="bg-BG" dirty="0"/>
          </a:p>
          <a:p>
            <a:r>
              <a:rPr lang="en-US" dirty="0" smtClean="0"/>
              <a:t>Complete </a:t>
            </a:r>
            <a:r>
              <a:rPr lang="en-US" dirty="0"/>
              <a:t>change log</a:t>
            </a:r>
            <a:endParaRPr lang="bg-BG" dirty="0"/>
          </a:p>
          <a:p>
            <a:pPr lvl="1"/>
            <a:r>
              <a:rPr lang="en-US" dirty="0"/>
              <a:t>Deletion of files and directories</a:t>
            </a:r>
          </a:p>
          <a:p>
            <a:pPr lvl="1"/>
            <a:r>
              <a:rPr lang="en-US" dirty="0"/>
              <a:t>Renaming of files and directories</a:t>
            </a:r>
            <a:endParaRPr lang="bg-BG" dirty="0"/>
          </a:p>
          <a:p>
            <a:pPr lvl="1"/>
            <a:r>
              <a:rPr lang="en-US" dirty="0"/>
              <a:t>Saving of files or directories</a:t>
            </a:r>
            <a:endParaRPr lang="bg-BG" dirty="0"/>
          </a:p>
          <a:p>
            <a:r>
              <a:rPr lang="en-US" dirty="0"/>
              <a:t>Can work on it’s own or integrated with Apache as a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Simple to use, based on central SVN repository</a:t>
            </a:r>
            <a:endParaRPr lang="bg-BG" dirty="0"/>
          </a:p>
          <a:p>
            <a:r>
              <a:rPr lang="en-US" dirty="0"/>
              <a:t>Works effectively with tags and </a:t>
            </a:r>
            <a:r>
              <a:rPr lang="en-US" dirty="0" smtClean="0"/>
              <a:t>branches</a:t>
            </a:r>
            <a:endParaRPr lang="bg-BG" dirty="0"/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Subversion </a:t>
            </a:r>
            <a:r>
              <a:rPr lang="en-US" dirty="0" smtClean="0"/>
              <a:t>– Features</a:t>
            </a:r>
            <a:endParaRPr lang="bg-BG" dirty="0"/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524000"/>
            <a:ext cx="3422164" cy="25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SVN – Console Client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5" y="1524001"/>
            <a:ext cx="10871574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61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TortoiseSVN</a:t>
            </a:r>
          </a:p>
          <a:p>
            <a:pPr lvl="1"/>
            <a:r>
              <a:rPr lang="en-US" dirty="0"/>
              <a:t>Open source GUI client for </a:t>
            </a:r>
            <a:r>
              <a:rPr lang="en-US" dirty="0" smtClean="0"/>
              <a:t>Subversion for Windows</a:t>
            </a:r>
            <a:endParaRPr lang="en-US" dirty="0"/>
          </a:p>
          <a:p>
            <a:pPr lvl="1"/>
            <a:r>
              <a:rPr lang="en-US" dirty="0"/>
              <a:t>Integrated in Windows Explorer</a:t>
            </a:r>
          </a:p>
          <a:p>
            <a:pPr lvl="1"/>
            <a:r>
              <a:rPr lang="bg-BG" dirty="0">
                <a:hlinkClick r:id="rId2"/>
              </a:rPr>
              <a:t>http://</a:t>
            </a:r>
            <a:r>
              <a:rPr lang="bg-BG" dirty="0" smtClean="0">
                <a:hlinkClick r:id="rId2"/>
              </a:rPr>
              <a:t>tortoisesvn.tigris.org</a:t>
            </a:r>
            <a:endParaRPr lang="bg-BG" dirty="0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TortoiseSVN</a:t>
            </a:r>
            <a:endParaRPr lang="bg-BG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1295399"/>
            <a:ext cx="4424040" cy="495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12" y="4661408"/>
            <a:ext cx="2246400" cy="1684800"/>
          </a:xfrm>
          <a:prstGeom prst="roundRect">
            <a:avLst>
              <a:gd name="adj" fmla="val 28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39960" y="493325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Subversion </a:t>
            </a:r>
            <a:r>
              <a:rPr lang="en-US" dirty="0" smtClean="0"/>
              <a:t>&amp; </a:t>
            </a:r>
            <a:r>
              <a:rPr lang="en-US" noProof="1" smtClean="0"/>
              <a:t>TortoiseSVN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39960" y="5735223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68" y="1145515"/>
            <a:ext cx="4580064" cy="3435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ebjackalope.com/wp-content/uploads/2009/09/versions.jpg"/>
          <p:cNvPicPr>
            <a:picLocks noChangeAspect="1" noChangeArrowheads="1"/>
          </p:cNvPicPr>
          <p:nvPr/>
        </p:nvPicPr>
        <p:blipFill rotWithShape="1">
          <a:blip r:embed="rId4" cstate="email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1934" y="2421097"/>
            <a:ext cx="2265494" cy="180352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ortoisesvn.tigris.org/tortoisesvn_logo_hor468x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68" y="1555822"/>
            <a:ext cx="6611852" cy="90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35" y="2539819"/>
            <a:ext cx="2246400" cy="168480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Software Configuration Management</a:t>
            </a:r>
            <a:r>
              <a:rPr lang="bg-BG" dirty="0" smtClean="0"/>
              <a:t> (</a:t>
            </a:r>
            <a:r>
              <a:rPr lang="en-US" dirty="0" smtClean="0"/>
              <a:t>SCM)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 Control Systems: Philosophy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Versioning Models</a:t>
            </a:r>
            <a:endParaRPr lang="bg-BG" dirty="0" smtClean="0"/>
          </a:p>
          <a:p>
            <a:pPr marL="900113" lvl="1" indent="-271463">
              <a:lnSpc>
                <a:spcPct val="100000"/>
              </a:lnSpc>
              <a:defRPr/>
            </a:pPr>
            <a:r>
              <a:rPr lang="bg-BG" dirty="0" smtClean="0"/>
              <a:t>Lock-Modify-Unlock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Copy-Modify-Merge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Distributed Version Control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Tags and Branching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Subversion, Git – Demo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Project Hosting Sites</a:t>
            </a:r>
            <a:endParaRPr lang="bg-BG" dirty="0" smtClean="0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371600"/>
            <a:ext cx="10674984" cy="820600"/>
          </a:xfrm>
        </p:spPr>
        <p:txBody>
          <a:bodyPr/>
          <a:lstStyle/>
          <a:p>
            <a:r>
              <a:rPr lang="en-US" dirty="0" smtClean="0"/>
              <a:t>SVN: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472299"/>
            <a:ext cx="10644928" cy="3547501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SVN repository:</a:t>
            </a:r>
          </a:p>
          <a:p>
            <a:r>
              <a:rPr lang="en-US" sz="3600" dirty="0" smtClean="0">
                <a:hlinkClick r:id="rId2"/>
              </a:rPr>
              <a:t>https://github.com/SoftUni/test/trunk</a:t>
            </a:r>
            <a:endParaRPr lang="en-US" sz="3600" dirty="0" smtClean="0"/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your changes to the SVN server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60812" y="3537098"/>
            <a:ext cx="7391400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Versioning Models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60812" y="4454135"/>
            <a:ext cx="7391400" cy="1794265"/>
          </a:xfrm>
        </p:spPr>
        <p:txBody>
          <a:bodyPr/>
          <a:lstStyle/>
          <a:p>
            <a:r>
              <a:rPr lang="en-US" sz="3600" dirty="0"/>
              <a:t>Lock-Modify-Unlock,</a:t>
            </a:r>
            <a:br>
              <a:rPr lang="en-US" sz="3600" dirty="0"/>
            </a:br>
            <a:r>
              <a:rPr lang="en-US" sz="3600" dirty="0"/>
              <a:t>Copy-Modify-Merge,</a:t>
            </a:r>
            <a:br>
              <a:rPr lang="en-US" sz="3600" dirty="0"/>
            </a:br>
            <a:r>
              <a:rPr lang="en-US" sz="3600" dirty="0"/>
              <a:t>Distributed Version </a:t>
            </a:r>
            <a:r>
              <a:rPr lang="en-US" sz="3600" dirty="0" smtClean="0"/>
              <a:t>Control</a:t>
            </a:r>
            <a:endParaRPr lang="en-US" sz="3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0669">
            <a:off x="1252688" y="1173923"/>
            <a:ext cx="2877538" cy="211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062544"/>
            <a:ext cx="1752600" cy="202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4737750" y="1371600"/>
            <a:ext cx="2607969" cy="1828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pic>
        <p:nvPicPr>
          <p:cNvPr id="9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7847012" y="1371601"/>
            <a:ext cx="2369712" cy="1828799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</p:spTree>
    <p:extLst>
      <p:ext uri="{BB962C8B-B14F-4D97-AF65-F5344CB8AC3E}">
        <p14:creationId xmlns:p14="http://schemas.microsoft.com/office/powerpoint/2010/main" val="134280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Version Control</a:t>
            </a:r>
            <a:endParaRPr lang="en-US" dirty="0"/>
          </a:p>
        </p:txBody>
      </p:sp>
      <p:pic>
        <p:nvPicPr>
          <p:cNvPr id="2050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2589213" y="1295400"/>
            <a:ext cx="6954583" cy="4876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sp>
        <p:nvSpPr>
          <p:cNvPr id="5" name="TextBox 4"/>
          <p:cNvSpPr txBox="1"/>
          <p:nvPr/>
        </p:nvSpPr>
        <p:spPr>
          <a:xfrm>
            <a:off x="159931" y="6500129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358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Version </a:t>
            </a:r>
            <a:r>
              <a:rPr lang="en-US" dirty="0"/>
              <a:t>Control</a:t>
            </a:r>
          </a:p>
        </p:txBody>
      </p:sp>
      <p:pic>
        <p:nvPicPr>
          <p:cNvPr id="3074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2826398" y="1197666"/>
            <a:ext cx="6544614" cy="505073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sp>
        <p:nvSpPr>
          <p:cNvPr id="6" name="TextBox 5"/>
          <p:cNvSpPr txBox="1"/>
          <p:nvPr/>
        </p:nvSpPr>
        <p:spPr>
          <a:xfrm>
            <a:off x="150812" y="6477000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953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Lock-Modify-Unlock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Only one user works on a given file at a </a:t>
            </a:r>
            <a:r>
              <a:rPr lang="en-US" dirty="0" smtClean="0"/>
              <a:t>time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conflicts </a:t>
            </a:r>
            <a:r>
              <a:rPr lang="en-US" dirty="0" smtClean="0"/>
              <a:t>occur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 smtClean="0"/>
              <a:t> each other for the locked files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works for small development teams only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Pessimistic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Visual SourceSafe (VSS) – old fashioned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</a:t>
            </a:r>
            <a:r>
              <a:rPr lang="bg-BG" dirty="0" smtClean="0"/>
              <a:t>, </a:t>
            </a:r>
            <a:r>
              <a:rPr lang="en-US" dirty="0" smtClean="0"/>
              <a:t>Git, TFS (with exclusive locking)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Lock-modify-unlock is rarely used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</a:t>
            </a:r>
          </a:p>
        </p:txBody>
      </p:sp>
      <p:pic>
        <p:nvPicPr>
          <p:cNvPr id="1026" name="Picture 2" descr="http://www.veryicon.com/icon/png/System/Soft%20Scraps/Lock%20Un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ecretgeek.net/image/vss_cheat_she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4527782"/>
            <a:ext cx="2296574" cy="16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Copy-Modify-Merge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Users make parallel changes to their own working </a:t>
            </a:r>
            <a:r>
              <a:rPr lang="en-US" dirty="0" smtClean="0"/>
              <a:t>copies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when multiple user edit the same file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Conflicting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</a:t>
            </a:r>
            <a:r>
              <a:rPr lang="en-US" dirty="0"/>
              <a:t>and the final version </a:t>
            </a:r>
            <a:r>
              <a:rPr lang="en-US" dirty="0" smtClean="0"/>
              <a:t>emerges (automatic and manual merge)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SVN, Git, TFS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 (2)</a:t>
            </a:r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150" y="5105400"/>
            <a:ext cx="1532062" cy="1149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git-scm.com/images/logos/downloads/Git-Logo-1788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5130999"/>
            <a:ext cx="2629057" cy="1097848"/>
          </a:xfrm>
          <a:prstGeom prst="rect">
            <a:avLst/>
          </a:prstGeom>
          <a:noFill/>
          <a:effectLst>
            <a:glow rad="101600">
              <a:srgbClr val="E85C0E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5105400"/>
            <a:ext cx="2133849" cy="11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Distributed Version Control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Users work in their own repository</a:t>
            </a:r>
          </a:p>
          <a:p>
            <a:pPr lvl="2"/>
            <a:r>
              <a:rPr lang="en-US" dirty="0" smtClean="0"/>
              <a:t>Using the Lock-Modify-Unlock model</a:t>
            </a:r>
          </a:p>
          <a:p>
            <a:pPr lvl="2"/>
            <a:r>
              <a:rPr lang="en-US" dirty="0" smtClean="0"/>
              <a:t>Local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locally committed</a:t>
            </a:r>
          </a:p>
          <a:p>
            <a:pPr lvl="2"/>
            <a:r>
              <a:rPr lang="en-US" dirty="0" smtClean="0"/>
              <a:t>No concurrency, no local conflicts</a:t>
            </a:r>
          </a:p>
          <a:p>
            <a:pPr lvl="1"/>
            <a:r>
              <a:rPr lang="en-US" dirty="0" smtClean="0"/>
              <a:t>From time to time, the local repository is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pushed</a:t>
            </a:r>
            <a:r>
              <a:rPr lang="en-US" dirty="0" smtClean="0"/>
              <a:t> to the central repository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dirty="0" smtClean="0"/>
              <a:t> often occur</a:t>
            </a:r>
            <a:endParaRPr lang="en-US" dirty="0"/>
          </a:p>
          <a:p>
            <a:pPr lvl="1"/>
            <a:r>
              <a:rPr lang="en-US" dirty="0" smtClean="0"/>
              <a:t>Example of distributed version control systems:</a:t>
            </a:r>
          </a:p>
          <a:p>
            <a:pPr lvl="2"/>
            <a:r>
              <a:rPr lang="en-US" dirty="0" smtClean="0"/>
              <a:t>Git, Mercurial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</a:t>
            </a:r>
            <a:r>
              <a:rPr lang="en-US" dirty="0" smtClean="0"/>
              <a:t>Models (3)</a:t>
            </a:r>
            <a:endParaRPr lang="en-US" dirty="0"/>
          </a:p>
        </p:txBody>
      </p:sp>
      <p:pic>
        <p:nvPicPr>
          <p:cNvPr id="3074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4210050"/>
            <a:ext cx="2343150" cy="20383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cm-manager.com/wp-content/uploads/2013/04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1524000"/>
            <a:ext cx="2343150" cy="22288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Administrative problems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Someone locks a given file and forgets about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is lost </a:t>
            </a:r>
            <a:r>
              <a:rPr lang="en-US" dirty="0"/>
              <a:t>while waiting for someone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release </a:t>
            </a:r>
            <a:r>
              <a:rPr lang="en-US" dirty="0"/>
              <a:t>a </a:t>
            </a:r>
            <a:r>
              <a:rPr lang="en-US" dirty="0" smtClean="0"/>
              <a:t>file </a:t>
            </a:r>
            <a:r>
              <a:rPr lang="en-US" dirty="0" smtClean="0">
                <a:sym typeface="Wingdings" panose="05000000000000000000" pitchFamily="2" charset="2"/>
              </a:rPr>
              <a:t> works in small teams only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Unneeded locking </a:t>
            </a:r>
            <a:r>
              <a:rPr lang="en-US" dirty="0"/>
              <a:t>of the whole </a:t>
            </a:r>
            <a:r>
              <a:rPr lang="en-US" dirty="0" smtClean="0"/>
              <a:t>file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Different changes are not necessary in conflict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Example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non-conflicting changes</a:t>
            </a:r>
            <a:r>
              <a:rPr lang="bg-BG" dirty="0" smtClean="0"/>
              <a:t>: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Andy </a:t>
            </a:r>
            <a:r>
              <a:rPr lang="en-US" dirty="0"/>
              <a:t>works </a:t>
            </a:r>
            <a:r>
              <a:rPr lang="en-US" dirty="0" smtClean="0"/>
              <a:t>at </a:t>
            </a:r>
            <a:r>
              <a:rPr lang="en-US" dirty="0"/>
              <a:t>the begging of the </a:t>
            </a:r>
            <a:r>
              <a:rPr lang="en-US" dirty="0" smtClean="0"/>
              <a:t>file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Bobby works at the end of the file</a:t>
            </a:r>
            <a:endParaRPr lang="bg-BG" dirty="0"/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Problems with </a:t>
            </a:r>
            <a:r>
              <a:rPr lang="en-US" dirty="0"/>
              <a:t>Locking </a:t>
            </a:r>
            <a:endParaRPr lang="en-US" dirty="0" smtClean="0"/>
          </a:p>
        </p:txBody>
      </p:sp>
      <p:pic>
        <p:nvPicPr>
          <p:cNvPr id="4098" name="Picture 2" descr="http://1.bp.blogspot.com/-a3pKJkus71k/TWKw7HyaRvI/AAAAAAAAAIQ/13YW-GexWJs/s1600/folder-blue-locke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219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rationalwiki.org/w/images/thumb/2/24/Warning_icon.svg/400px-Warning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19" y="4114800"/>
            <a:ext cx="2132994" cy="213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4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a file </a:t>
            </a:r>
            <a:r>
              <a:rPr lang="en-US" dirty="0"/>
              <a:t>is concurrently </a:t>
            </a:r>
            <a:r>
              <a:rPr lang="en-US" dirty="0" smtClean="0"/>
              <a:t>modified, changes should be merged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Merging is hard</a:t>
            </a:r>
            <a:r>
              <a:rPr lang="bg-BG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not always </a:t>
            </a:r>
            <a:r>
              <a:rPr lang="en-US" dirty="0" smtClean="0"/>
              <a:t>automatic process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Coordination and responsibility</a:t>
            </a:r>
            <a:br>
              <a:rPr lang="en-US" dirty="0" smtClean="0"/>
            </a:br>
            <a:r>
              <a:rPr lang="en-US" dirty="0" smtClean="0"/>
              <a:t>between the </a:t>
            </a:r>
            <a:r>
              <a:rPr lang="en-US" dirty="0"/>
              <a:t>developers is </a:t>
            </a:r>
            <a:r>
              <a:rPr lang="en-US" dirty="0" smtClean="0"/>
              <a:t>required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Commit </a:t>
            </a:r>
            <a:r>
              <a:rPr lang="en-US" dirty="0" smtClean="0"/>
              <a:t>changes as early as finished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Do not commit code that does not compile or blocks the work of the others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Leave meaningful comments at each commit</a:t>
            </a:r>
            <a:endParaRPr lang="bg-BG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Merging Problems</a:t>
            </a:r>
          </a:p>
        </p:txBody>
      </p:sp>
      <p:pic>
        <p:nvPicPr>
          <p:cNvPr id="5122" name="Picture 2" descr="http://img1.wikia.nocookie.net/__cb20130213145753/destiny2579/images/e/e3/Merge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881762" cy="20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1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4342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During manual merge use file comparison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There are visual comparison </a:t>
            </a:r>
            <a:r>
              <a:rPr lang="en-US" dirty="0" smtClean="0"/>
              <a:t>/ merge tools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TortoiseMerge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WinDiff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AraxisMerge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WinMerge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BeyondCompare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CompareIt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noProof="1"/>
              <a:t>…</a:t>
            </a:r>
          </a:p>
        </p:txBody>
      </p:sp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 / Merge Tools</a:t>
            </a:r>
          </a:p>
        </p:txBody>
      </p:sp>
      <p:pic>
        <p:nvPicPr>
          <p:cNvPr id="4098" name="Picture 2" descr="http://www.open.collab.net/jp/collabXchange/tortoisesvn/images/MergeThreePane.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2667001"/>
            <a:ext cx="4384460" cy="3630881"/>
          </a:xfrm>
          <a:prstGeom prst="roundRect">
            <a:avLst>
              <a:gd name="adj" fmla="val 9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3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cs typeface="Arial" charset="0"/>
              </a:rPr>
              <a:t>≈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A </a:t>
            </a:r>
            <a:r>
              <a:rPr lang="en-US" dirty="0"/>
              <a:t>software engineering </a:t>
            </a:r>
            <a:r>
              <a:rPr lang="en-US" dirty="0" smtClean="0"/>
              <a:t>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Defines 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Keeps track of what is happening in the project</a:t>
            </a:r>
            <a:r>
              <a:rPr lang="bg-BG" dirty="0" smtClean="0"/>
              <a:t> </a:t>
            </a:r>
            <a:r>
              <a:rPr lang="en-US" dirty="0" smtClean="0"/>
              <a:t>over the time</a:t>
            </a:r>
            <a:endParaRPr lang="bg-BG" dirty="0" smtClean="0"/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31882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</a:t>
            </a:r>
            <a:r>
              <a:rPr lang="bg-BG" dirty="0" smtClean="0"/>
              <a:t> – </a:t>
            </a:r>
            <a:r>
              <a:rPr lang="en-US" dirty="0" smtClean="0"/>
              <a:t>Example</a:t>
            </a:r>
          </a:p>
        </p:txBody>
      </p:sp>
      <p:pic>
        <p:nvPicPr>
          <p:cNvPr id="5" name="Picture 2" descr="TortoiseMerge showing two file dif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00" y="1174499"/>
            <a:ext cx="8091160" cy="5191826"/>
          </a:xfrm>
          <a:prstGeom prst="roundRect">
            <a:avLst>
              <a:gd name="adj" fmla="val 11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06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9812" y="863307"/>
            <a:ext cx="6264126" cy="2565693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The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"Lock-Modify-Unlock</a:t>
            </a:r>
            <a:r>
              <a:rPr lang="en-US" dirty="0"/>
              <a:t>" Model</a:t>
            </a:r>
            <a:endParaRPr lang="bg-B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48916" flipH="1" flipV="1">
            <a:off x="3200184" y="4108075"/>
            <a:ext cx="2408876" cy="184551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6943">
            <a:off x="8098768" y="3509117"/>
            <a:ext cx="2277817" cy="249736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www.iconarchive.com/icons/aha-soft/software/256/key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012" flipH="1">
            <a:off x="5478050" y="39386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4" y="849945"/>
            <a:ext cx="2286000" cy="2567939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  <p:pic>
        <p:nvPicPr>
          <p:cNvPr id="6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2232">
            <a:off x="2216855" y="3217801"/>
            <a:ext cx="903430" cy="903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6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09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609284" name="AutoShape 4"/>
          <p:cNvSpPr>
            <a:spLocks noChangeArrowheads="1"/>
          </p:cNvSpPr>
          <p:nvPr/>
        </p:nvSpPr>
        <p:spPr bwMode="auto">
          <a:xfrm>
            <a:off x="5927725" y="1741489"/>
            <a:ext cx="1524000" cy="1400175"/>
          </a:xfrm>
          <a:prstGeom prst="can">
            <a:avLst>
              <a:gd name="adj" fmla="val 25796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1764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1750" name="Group 8"/>
          <p:cNvGrpSpPr>
            <a:grpSpLocks/>
          </p:cNvGrpSpPr>
          <p:nvPr/>
        </p:nvGrpSpPr>
        <p:grpSpPr bwMode="auto">
          <a:xfrm>
            <a:off x="4327525" y="4418013"/>
            <a:ext cx="914400" cy="1219200"/>
            <a:chOff x="2400" y="1488"/>
            <a:chExt cx="576" cy="768"/>
          </a:xfrm>
        </p:grpSpPr>
        <p:pic>
          <p:nvPicPr>
            <p:cNvPr id="31762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0" name="Text Box 10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609291" name="Text Box 11"/>
          <p:cNvSpPr txBox="1">
            <a:spLocks noChangeArrowheads="1"/>
          </p:cNvSpPr>
          <p:nvPr/>
        </p:nvSpPr>
        <p:spPr bwMode="auto">
          <a:xfrm>
            <a:off x="2001837" y="1371600"/>
            <a:ext cx="32543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Andy and Bobby</a:t>
            </a:r>
            <a:b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check-out file A.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check-out is done without locking. They just get a local copy.</a:t>
            </a:r>
          </a:p>
        </p:txBody>
      </p:sp>
      <p:cxnSp>
        <p:nvCxnSpPr>
          <p:cNvPr id="31752" name="AutoShape 12"/>
          <p:cNvCxnSpPr>
            <a:cxnSpLocks noChangeShapeType="1"/>
            <a:stCxn id="31764" idx="2"/>
            <a:endCxn id="31762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3" name="Text Box 13"/>
          <p:cNvSpPr txBox="1">
            <a:spLocks noChangeArrowheads="1"/>
          </p:cNvSpPr>
          <p:nvPr/>
        </p:nvSpPr>
        <p:spPr bwMode="auto">
          <a:xfrm>
            <a:off x="4944962" y="3645024"/>
            <a:ext cx="1454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1754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755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1760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1756" name="AutoShape 18"/>
          <p:cNvCxnSpPr>
            <a:cxnSpLocks noChangeShapeType="1"/>
            <a:stCxn id="31764" idx="2"/>
            <a:endCxn id="31760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9" name="Text Box 19"/>
          <p:cNvSpPr txBox="1">
            <a:spLocks noChangeArrowheads="1"/>
          </p:cNvSpPr>
          <p:nvPr/>
        </p:nvSpPr>
        <p:spPr bwMode="auto">
          <a:xfrm>
            <a:off x="7448549" y="2996952"/>
            <a:ext cx="1527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1758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759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773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71373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2773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2785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35" name="Text Box 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2774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3738" name="Text Box 10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noProof="1">
                <a:solidFill>
                  <a:schemeClr val="bg1"/>
                </a:solidFill>
                <a:cs typeface="Arial" charset="0"/>
              </a:rPr>
              <a:t>Аndy</a:t>
            </a:r>
          </a:p>
        </p:txBody>
      </p:sp>
      <p:sp>
        <p:nvSpPr>
          <p:cNvPr id="713739" name="Text Box 11"/>
          <p:cNvSpPr txBox="1">
            <a:spLocks noChangeArrowheads="1"/>
          </p:cNvSpPr>
          <p:nvPr/>
        </p:nvSpPr>
        <p:spPr bwMode="auto">
          <a:xfrm>
            <a:off x="1979612" y="1988403"/>
            <a:ext cx="3470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282575" indent="-282575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marL="0" indent="0">
              <a:buNone/>
            </a:pPr>
            <a:r>
              <a:rPr lang="en-US" b="1" dirty="0"/>
              <a:t>Andy locks file A and begins modifying it.</a:t>
            </a:r>
            <a:endParaRPr lang="bg-BG" b="1" dirty="0"/>
          </a:p>
        </p:txBody>
      </p:sp>
      <p:cxnSp>
        <p:nvCxnSpPr>
          <p:cNvPr id="32777" name="AutoShape 12"/>
          <p:cNvCxnSpPr>
            <a:cxnSpLocks noChangeShapeType="1"/>
            <a:stCxn id="32785" idx="2"/>
            <a:endCxn id="32774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3741" name="Text Box 13"/>
          <p:cNvSpPr txBox="1">
            <a:spLocks noChangeArrowheads="1"/>
          </p:cNvSpPr>
          <p:nvPr/>
        </p:nvSpPr>
        <p:spPr bwMode="auto">
          <a:xfrm>
            <a:off x="5302251" y="3645024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779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780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2783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45" name="Text Box 1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4632324" y="5651956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805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(3)</a:t>
            </a:r>
            <a:endParaRPr lang="en-US" dirty="0"/>
          </a:p>
        </p:txBody>
      </p:sp>
      <p:sp>
        <p:nvSpPr>
          <p:cNvPr id="735236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3810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39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35242" name="Text Box 10"/>
          <p:cNvSpPr txBox="1">
            <a:spLocks noChangeArrowheads="1"/>
          </p:cNvSpPr>
          <p:nvPr/>
        </p:nvSpPr>
        <p:spPr bwMode="auto">
          <a:xfrm>
            <a:off x="2014537" y="1600200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lock the file too, but she can’t</a:t>
            </a:r>
            <a:r>
              <a:rPr lang="bg-BG" b="1" dirty="0"/>
              <a:t>.</a:t>
            </a:r>
          </a:p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waits</a:t>
            </a:r>
            <a:r>
              <a:rPr lang="en-US" b="1" dirty="0"/>
              <a:t> for Andy to finish and unlock the file</a:t>
            </a:r>
            <a:r>
              <a:rPr lang="bg-BG" b="1" dirty="0"/>
              <a:t>.</a:t>
            </a:r>
          </a:p>
        </p:txBody>
      </p:sp>
      <p:pic>
        <p:nvPicPr>
          <p:cNvPr id="33801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802" name="Group 14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3808" name="Picture 15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48" name="Text Box 16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3803" name="AutoShape 17"/>
          <p:cNvCxnSpPr>
            <a:cxnSpLocks noChangeShapeType="1"/>
            <a:stCxn id="33810" idx="2"/>
            <a:endCxn id="33808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5250" name="Text Box 18"/>
          <p:cNvSpPr txBox="1">
            <a:spLocks noChangeArrowheads="1"/>
          </p:cNvSpPr>
          <p:nvPr/>
        </p:nvSpPr>
        <p:spPr bwMode="auto">
          <a:xfrm>
            <a:off x="767858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spcBef>
                <a:spcPct val="50000"/>
              </a:spcBef>
              <a:defRPr kumimoji="0" sz="18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defRPr>
            </a:lvl1pPr>
          </a:lstStyle>
          <a:p>
            <a:pPr algn="ctr"/>
            <a:r>
              <a:rPr lang="en-US" b="1" dirty="0"/>
              <a:t>Wait</a:t>
            </a:r>
            <a:endParaRPr lang="bg-BG" b="1" dirty="0"/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AutoShape 2" descr="data:image/jpg;base64,/9j/4AAQSkZJRgABAQAAAQABAAD/2wCEAAkGBg4QDg8QEBAQEA8OEBEQDw0QEBAPERAPFBAWFhYQEh4YGycgFxkjGRMSHzsgIycpLCwsFh4xNTAqNSYrLCkBCQoKDgwOGg8OGiwkHyQsNDUpKywpNCwuLzAtLiwsNTQtNSkpNSwtLTYtKSwpLCw1KSkvNSoxMCw0LDUvLzQsNf/AABEIAOEA4QMBIgACEQEDEQH/xAAcAAEAAgIDAQAAAAAAAAAAAAAABwgFBgEDBAL/xABZEAABAwICBAcGEQgGCQUAAAABAAIDBBEFBgcSITETNUFRYXF0FyJygZG0CBQlMjZCVHOUobGys8HD0dIjUlVigpKT0xZDU2ODohVFhIWVo6XC8BgkJjRE/8QAGwEBAAEFAQAAAAAAAAAAAAAAAAQBAgUGBwP/xAA9EQACAQMABQUMCQUAAAAAAAAAAQIDBBEFEiExQRNRcZGxBhUiMzQ1UmFyc8HhFDJTVJKywtHwFkJDgaH/2gAMAwEAAhEDEQA/AJxREQBERAEREAREQBERAEREAREQBFxdcoAiIgCIiAIiIAiIgCIiAIiIAiIgCIiAIiIAiIgCIiAIixuYcw01BTPqaqQRxM8bnuO5jB7Zxtu+oEoDIucALnYBvPQo/wA06b8Joi5kbzWTC41KexjB5nSHvf3dbqUQZy0l4ljUjoYtanohs4BriA5v51Q4euP6u7oO9Yqiy5Cyxf8AlHdPrR1D70BtmJ+iBxeoJFJTwwN5LMdUyDrJ73/KsJJnfM07hrVs0d+UOipwPFGAfiXY1oAsAAByAWAXnkxGBvrpWDo1gT8SAyNPT5mkGtHi0j+huITE+MfevUzE85U+1tRLKBzvpqj4nglYBuO04OyYAjcRrD47LOYbndzbDho5m/mvcNbxHf8AKgPfTac8cpCBXUUcjQdpfFJTPPU4Xb/lW85b08YRVFrJi+ikNh+XGtET0PbsA6XBqweH5gp6gah71ztnBSWs7oHI7/zYsdjOjzD6i5EfASH+sgszb0t9afID0oCcYKhkjWvY5r2PF2vY4Oa4c4I2ELsVZKY43l95lppTNSXu9lnOhcP71l7sP6zT4+RTTo+0nUeLx2b+Rq2NvLSONzb8+M+3Z07xygbLgbkiIgCIiAIiIAiIgCIiAIiIAiIgCIiAIiIDrqalkcb5JHBkcbXPe9xsGsaLlx6AASqt55zfPjuIHVLmUcJIgjO5se4yuH57vi2DkupO9EJmwwUUVDG60laS6Wx2inYR3p8J9vExw5VFeC0HBQgEd+/vn9Z3DxD60B6qWlZGwMYLAeUnnPOVjMTzC2MlkYD3jYT7Vp5ukpmLEzGwRsNnyDaRvazo6T96mPRJokio4o6ysjD66QB7I3i7aVp2gAH+t5zybhykgRtgWibHcSAkkHpaF1iHVJdHdvO2No1vKADzrecN9DZSAD0xWzyHlEMccIv+1rqZEQEXf+nbBrW4St6+Giv9EsTifobKYg+lq6Zh5BPGyUHoJbq28imdEBVzMGjbHMKBk1OHp2bXSwEzRtaNt3tIDmC3La3SvflHSKHFsNRfmBO0jqPKOg7ea+5WUUM6XtEEb45MQw+MRzRgyVFLGLNlaNrpYwPWvG8geu6/XAZRj2uaCCHNcNhG0EH5Qo8zdlKSjkGJYcXQvhdwj2R7ODI/rI/1edu6xPJcL50e5vNuBmdsB3nkJ3P6juPiPOpHIuLHaDsIQGyaNs9MxahbNsbURER1UQ3Nkt69v6jhtHjG2y2xV30c1pwzNElIDanrC6LV5Brt4WEjpDrN/aKsQgCIiAIiIAiIgCIiAIiIAiIgCIiAIiICs2mGodPmWSN5uyEU0TBzM4JshH70j/KulcaSvZTV++ReaRrlAeDL1OyXMVDHINZhqae7TuIFnWPRcK1wVVcqeyWg7VB80K1QQBERAEREAREQFVs6YQygzFUQQ7InSNc1g2BrJ42yag6Gl9h1BSDljEuFh1XG74rNPOW+1PxEeJaZpY9lM3XS+bRrI5ZrODqWD2sn5M+Pd8YHlQHlzB+TzPhbxs1pqFxPVU6p+IBWUVbM7d7jeFO/Xpz5KpWTQBERAEREAREQBERAEREAREQBERAEREBV/SV7Kav3yLzSNcrnSeLZpqvfIPNI1wgPHlf2SUHaqf6laoKqmWvZJh/a6b5Wq1YQHKIiAIiIAiIgKx6VPZTUeFTeaxr5Y8tII3tII6xtC+tKnspqPCpvNY18IDuz/NrYjhTx7YROHjnB+tWZVVMyVGvUYTzsDWH9mpIHxWVqwgCIiAIiIAiIgCIiAIiIAiIgCItO0oZ8dhFGyaOJs0s0oiY17i1jTqOcXuttPrbWFt+9Abil1X2kzhnHEoxNTFkUEl9V0baWJps4tOqZLv3gjfyLmTAc4ybXYg9vQKxzPowoVTSFrTbjOpFNcMo9FSm9yMJpV2Zpn6XUvx0sS+Fgcboa2DFWMrpTNU60JfK6V0xILRq3c7abNsFnlKhOM4qUXlPcWNY2M8OXj/8AI8P7XS/OarWBU+qqSWXE4YoXak0skDIpNZzNWR2qGuuNosSNoW9dy/Mv6Rb8Oq/wKPcX1vbNKtNRb5yqg5bkWIRV37meZhuxHyV1X+FO5xmkbsQd4sQqvuUbvvY/ax6y7k58xYhFXb+gGbBuxCTxYjUBP6GZwG6vn8WJS/W5XLS1k/8ALHrKcnLmLEXS6rv/AEWzmN1bUn/eTj8r1z/oHOo3VVQf9vYfleru+dn9rH8SGpLmMXpV9lNR4VN5rGvhYDFYa5mLBuIOc+rDouFc+RsriDG3Uu4Eg97qrPqdGUZxUovKe5lm4wWKEmvpBya0Vh1zK3gVPMe1/TcPB34S0fB2tfX4Q6tvHZSnTaVMbwmdkWNU/DwSetqY2sY8jnYW2Y+w9qQ09KrlZxxBOCLw4LjVPWU8dRTSNlhlF2vb8bXDe1wOwg7QvcqgIiIAiIgCIiAIiIAiIgCiL0SPF1H2v7F6l1RF6JDi6j7X9i9ARzkLSBLhdqeqjeaSUCZmzv4w8AiSO/rmOFjbxjlBmPB8z0NYAaaoilJF9QOtIOtps4eRYTBcs0ddg+HsqYWyAUkOq/a17LsHrHDaOrctB0gaL4MPpjVwTykNkY3gpA1xGsd4c2263MtBrKy0hXcXmnUbxsWYt5x19Rko8pSjnejJ6XMo1PplmJQMMrGtjEzACXRmPc+w2lhFuq3StLGaorbWSB35ve2v13+pZ/KeS8aqqSKqpsR4GOUv1WGpq2OGpI5huGNI3tPKsrJo2zA71+IU8nTI+eT50RWatb6nZw+j1KsXq7OKezg9jI8qbqPWSe01nImGVWIYxTTxRERU88Mssm3UYyNwdYndrG1gOnmBKsdZQzHo5x9os2upGjfZoe0X59kC4fo7zEf9YQeKSZvyRLDaUVHSFVTdeEUlhLa/gelOMoL6rJnsllB79FmPk3NfFftNUPs0GifMPJXR+KsqvwLGd6rX71Hqf7lznNf2snCyWUIdyvMY/wD3M+G1P4Vz3Lsy+7h8Nqfwp3qtfvUOr5lOUl6JN1ksoR7l+Zfdw+HVP3L6j0aZmburW+Osmd8rU71W33qHV8xykvROnTBlmsixF2IsjMlO8REva0uETo42sIlt60HVvfdt51qMWar7OBJdzNde/wASkCLJebGiza6If45v9GuG5JzWNra2FpO8tlDb+SNbfY6QtrejGlUrQeqsJrZsRGnCTeUjV8r5RxLEsRppBSyRQRyRufO9jmxtjY/WO1wGs47QAOfrKsbjWXqatpX0tSwSRPFj+c13I9h9q4HlUOnKOcP0lbqq5B8jF1vyPm52/E3fD6gfI1XVL6ynUVTlo5SwtoUJJYwfWQ6uowDH3YVO8upax7WscdjS5+yCdo5CTZh+vVCn5VJzVgeI0NdS+np+GncI5I5eGknLWiUgC7xcWIJt0q2wWbpVI1IKcXlPieTWGERF6FAiIgCIiAIiIAiIgCiL0SHF1H2v7F6l1RF6JDi6j7X9i9AZbJHFVB2WH5gWE0xD1Hk6JofnrN5I4qoOyw/MCw2mAeo03vkH0gXLrbzlH3n6jMT8S+g7dE3EtJ1z+cyLb1qGiXiWl8KfziRbeo2kfK6vtS7WX0vqR6AiLugivtO7kUFvBe3gRQ8p8iw+cc50uFwCWa7nvuIadtteVw32/NaLi7juvykgLYFWXShjj6rFqoknUp5HU0TeRrInFpt1uDneNZTQ2j1f3GrU+qll/sQ61VxWT14/pexaqc7Um9KxE7I6fvHAdL/XE+MDoWvQZrxFj9dlZVNeTcuE8tz17dvjWKRdJpWVvSjqQgkuj+ZMe5N72StkzTdOyRsWI2licQPTTWhssf6zw3Y9vUAevcpsila5oc0hzXAOa4G4c0i4IPKLKnqsPoVxZ8+Ehjzc0sz4Gk7TwdmvaPFrkdTQtP7otFUqMFcUFjbhpbtvH1EmhUbeqzfkRFpZLCIgFyqpZeECFNO4tiuH9nj+ncrEhV60+j1Xoezs84crChdhsIalCMebPazFzeWERFNLQiIgCIiAIiIAiIgCiL0SHF1H2v7F6l1RF6JDi6j7X9i9AZbJHFVB2WH5gWI0vD1GqPDg+masvkjiqg7LD8wLE6XB6i1PhQfTsXLbfzlH3n6jMS8U+g50ScS03hT/AE71uC07RHxNT+HP9O9bivDSPldX2n2svpfUj0H1Gy5svWAuuBlhfnXasXJ5ZbJ5YVWc/UDoMWr43C3/ALmSQeBI7hGn914VplGGmHR9JVtbW0rC+oibqTQtF3SxDaHMHK5tzs3kbtwB2DudvYW1y41HhSWM+vh+xFrxco7CCUXLmkEgggg2IOwg8xXC6aQArBaDsPdHhJkcP/sVEkjfAa1sfyseobyjk2qxKdscLHCMOHDVBaeDibyknldbc3efjVncMw6OngigiGrHCxsbBy6rRa55zy35ytO7qL2CpK2i/Cby/UkSreDzrHqREWgkwLspm3e3rv5F1r00DdpPMLeVTdH0uVuYR9fZtLJvEWQhp+43oOzs84erCBV70/cb0HZ2ecPVhAutW3i1/vtZjZbwiIpBQIiIAiIgCIiAIiIAoi9EhxdR9r+xepdUReiQ4uo+1/YvQGWyRxVQdlh+YFi9LQ9Rarrg84jWUyRxVQdlh+YFjNK49Raz/A85jXLaHnGPvF+YzMvFPo+B16IuJqfw5/pnLdI23IC0vRFxNT+HP9M5bzTt3nxKPpN4uqvtPtFN4proO9ERYosC8uJ4gyngmnk2RwRvkf4LWk2HSbW8a9SjPTnmDgaGOkae/rH3eP7mIhx8ryzyFTLG2d1cQori9vRx/wCFs5asWyEMTxB9RPNPIbyTyPkf4TnEkDo2ryoi7FGKikluMWSfoKzDwVbLRuPeVbNaMHknjBOzrZr/ALoU7KouFYi+mqIZ4zZ8EjJG9bXA2PQbW8atjhteyoginjN4542SM8FzQQD07bLnvdRacnXjXjuktvSvljqJtvLKwelERamSQshRsszr2rwMbcgc6yrRYW5lsmgKGtUlVfBYXS/l2nhWezBAen/jag7Ozzl6sIFXzT/xtQdnZ5y9WDC6Jb+LRBe8IiL3KBERAEREAREQBERAFEXokOLqPtf2L1LqiL0SHF1H2v7F6Ay2SOKqDssPzAsdpV4lrOqHzmJZHJHFVB2WH5gWP0pj1FrfBi85iXLKPnGPvF+YzMvFPo+B59EPE0Hvk/0pW/xtsAFoOhwXwin99n+lKkBRdK+V1fafaWRfgRXqCIixoCrRpTzB6cxWdzTeKnPpeLm1YydZw63l56iFPGesf9I4bU1ANpAzUh9+f3rD4idbqaVVolbr3K2mXO5lw2LtfwIlxLdE4REW9EQKedBmYeGoZKRx7+jfdg/uJCSPI/X/AHgoGW2aL8w+ksVgc42inPpebm1JCAHHoDww+IrEaatPpVnOK3raulfLKPSlLVkWZRF9RsJIA5VymMXJqMd7Mkeihi2l3NsC9q+WMAAA5F9Lotjaq2oKnx49P82EGctZ5ID0/wDG1B2dnnL1YMKven/jeg7Ozzl6sIFsNv4tfzieD3hERe5QIiIAiIgCIiAIiIAoi9EhxdR9r+xepdWpaTsl/wClcOfA0gTxOE1M4mw4VoI1HdDmuc3ouDyIDC5I4qoOyw/MC8OlDiWt8CPziNaTo6z+aInDcR1oRC9zI5JARwLr7YZeZt72PJfbstbdNJcjXYJWOaQ5ro4y1zSHNI4ePaCNhXNqtpVttIwVRbHNNPg/CMsqinSeOY69C49SIeiSf6QrfVoWhNwODM6J5gf3gfrW+rFaV8tq+0+0sg/BXQERLLHF5C2nvMGtLT0LDsjHpiYA+3cC2MHpDdY/thRJZW/kpI3G7o2OJ5SxpPxhfBw2H+xi/hM+5bZYd0NOzoRoxpZxx1t76iNOi5POSodlwrdnCqf+wi/hM+5cHB6b3PD/AAY/uU7+rYfZP8XyLPo75yoq5CtucEpfc0H8CP8ACgy9SE29K05/wIvwq6PdXGTwqTz0/Ip9H9Zi8gZg9P4bTTk60urwU3KeGZ3rievY79oLcaan1Rt3nf0dC6cNwqGBto42R3NyI2NY29rXsBvsBtXtVljo2NOo7iUcNvwY+in8Ss6mVqhERZs8iAtP3G9B2dnnD1YQKvOns+q9F7wwf89ysMFkbOWtST9b7WWS3hERSi0IiIAiIgCIiAIiIAiIgNMz5osoMWGu+8FUBZtXEBrEDc2QbngeIjkIUVVugXG4mvigqoZYHnawTSwhwvca7CNXkB3lWIRUaT3grpQ6Hs0Qs1IagQsuXcHHXSRt1jvNm7L7B5F6O5Vmz3a7/iFQrBovN0abeXFdRXLK+9yXNfu7/qFR9y57kOavdw+H1P4VYFFTkKXorqGWV+7juaPd7Ph1V+Fc9xnM/u+P4dV/gVgEVeRp+iuoZZX/ALiuZfd8Xw2r/lp3Esye74PhlZ/LVgEVeSp+iuoZZX7uHZj93wfC6z+WncLzB7vp/hNX/LVgUTk4cy6hllfu4Pj/AOkKf4RV/wAtfQ0D49+kYP49X+BT+iu1Y8xQgIaCMd/SMH8er/Ah0DY4d+Iw/wAarP8A2qfUVcIEB0fod8QM8T562nLGvaXlvDPk1Q651dZoF+sqfERVAREQBERAEREAREQBERAEREAREQBERAEREAREQBERAEREAREQBERAEREAREQBERAEREAREQBERAEREAREQBERAEREAREQBERAEREAREQBERAEREAREQBERAEREB//2Q=="/>
          <p:cNvSpPr>
            <a:spLocks noChangeAspect="1" noChangeArrowheads="1"/>
          </p:cNvSpPr>
          <p:nvPr/>
        </p:nvSpPr>
        <p:spPr bwMode="auto">
          <a:xfrm>
            <a:off x="167798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bits4beats.it/wp-content/uploads/2010/07/chronometer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8837">
            <a:off x="7240085" y="3310416"/>
            <a:ext cx="760412" cy="7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6563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(4)</a:t>
            </a:r>
            <a:endParaRPr lang="en-US" dirty="0"/>
          </a:p>
        </p:txBody>
      </p:sp>
      <p:sp>
        <p:nvSpPr>
          <p:cNvPr id="717828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4821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33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34" name="Text Box 10"/>
          <p:cNvSpPr txBox="1">
            <a:spLocks noChangeArrowheads="1"/>
          </p:cNvSpPr>
          <p:nvPr/>
        </p:nvSpPr>
        <p:spPr bwMode="auto">
          <a:xfrm>
            <a:off x="1962883" y="1988403"/>
            <a:ext cx="38267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his changes</a:t>
            </a:r>
            <a:br>
              <a:rPr lang="en-US" b="1" dirty="0"/>
            </a:br>
            <a:r>
              <a:rPr lang="en-US" b="1" dirty="0"/>
              <a:t>and unlocks the file.</a:t>
            </a:r>
          </a:p>
        </p:txBody>
      </p:sp>
      <p:cxnSp>
        <p:nvCxnSpPr>
          <p:cNvPr id="34825" name="AutoShape 11"/>
          <p:cNvCxnSpPr>
            <a:cxnSpLocks noChangeShapeType="1"/>
          </p:cNvCxnSpPr>
          <p:nvPr/>
        </p:nvCxnSpPr>
        <p:spPr bwMode="auto">
          <a:xfrm rot="5400000">
            <a:off x="5330825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836" name="Text Box 12"/>
          <p:cNvSpPr txBox="1">
            <a:spLocks noChangeArrowheads="1"/>
          </p:cNvSpPr>
          <p:nvPr/>
        </p:nvSpPr>
        <p:spPr bwMode="auto">
          <a:xfrm>
            <a:off x="5014292" y="3644901"/>
            <a:ext cx="1223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en-US" sz="1800" b="1" noProof="1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827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46" name="Text Box 22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47" name="Text Box 23"/>
          <p:cNvSpPr txBox="1">
            <a:spLocks noChangeArrowheads="1"/>
          </p:cNvSpPr>
          <p:nvPr/>
        </p:nvSpPr>
        <p:spPr bwMode="auto">
          <a:xfrm>
            <a:off x="8502449" y="3828256"/>
            <a:ext cx="3369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1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73728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845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288" name="Text Box 8"/>
          <p:cNvSpPr txBox="1">
            <a:spLocks noChangeArrowheads="1"/>
          </p:cNvSpPr>
          <p:nvPr/>
        </p:nvSpPr>
        <p:spPr bwMode="auto">
          <a:xfrm>
            <a:off x="1976438" y="1572904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Now Bobby can take the modified file and lock it</a:t>
            </a:r>
            <a:r>
              <a:rPr lang="bg-BG" b="1" dirty="0"/>
              <a:t>.</a:t>
            </a:r>
          </a:p>
          <a:p>
            <a:r>
              <a:rPr lang="en-US" b="1" dirty="0"/>
              <a:t>Bobby edits her local copy of the file.</a:t>
            </a:r>
            <a:endParaRPr lang="bg-BG" b="1" dirty="0"/>
          </a:p>
        </p:txBody>
      </p:sp>
      <p:pic>
        <p:nvPicPr>
          <p:cNvPr id="35849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51" name="AutoShape 13"/>
          <p:cNvCxnSpPr>
            <a:cxnSpLocks noChangeShapeType="1"/>
            <a:stCxn id="35845" idx="2"/>
            <a:endCxn id="35850" idx="0"/>
          </p:cNvCxnSpPr>
          <p:nvPr/>
        </p:nvCxnSpPr>
        <p:spPr bwMode="auto">
          <a:xfrm rot="5400000" flipH="1" flipV="1">
            <a:off x="7649368" y="2686844"/>
            <a:ext cx="76200" cy="1995487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729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37297" name="Text Box 17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37298" name="Text Box 18"/>
          <p:cNvSpPr txBox="1">
            <a:spLocks noChangeArrowheads="1"/>
          </p:cNvSpPr>
          <p:nvPr/>
        </p:nvSpPr>
        <p:spPr bwMode="auto">
          <a:xfrm>
            <a:off x="8269287" y="371633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7213029" y="487783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1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8833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219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(6)</a:t>
            </a:r>
            <a:endParaRPr lang="en-US" dirty="0"/>
          </a:p>
        </p:txBody>
      </p:sp>
      <p:sp>
        <p:nvSpPr>
          <p:cNvPr id="72192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869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1928" name="Text Box 8"/>
          <p:cNvSpPr txBox="1">
            <a:spLocks noChangeArrowheads="1"/>
          </p:cNvSpPr>
          <p:nvPr/>
        </p:nvSpPr>
        <p:spPr bwMode="auto">
          <a:xfrm>
            <a:off x="2029078" y="1847671"/>
            <a:ext cx="315093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finishes, commits her changes and unlocks the file.</a:t>
            </a:r>
            <a:endParaRPr lang="bg-BG" b="1" dirty="0"/>
          </a:p>
        </p:txBody>
      </p:sp>
      <p:pic>
        <p:nvPicPr>
          <p:cNvPr id="36873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75" name="AutoShape 13"/>
          <p:cNvCxnSpPr>
            <a:cxnSpLocks noChangeShapeType="1"/>
            <a:stCxn id="36869" idx="2"/>
            <a:endCxn id="36874" idx="0"/>
          </p:cNvCxnSpPr>
          <p:nvPr/>
        </p:nvCxnSpPr>
        <p:spPr bwMode="auto">
          <a:xfrm rot="5400000" flipH="1" flipV="1">
            <a:off x="7674768" y="2674144"/>
            <a:ext cx="66675" cy="2008188"/>
          </a:xfrm>
          <a:prstGeom prst="curvedConnector5">
            <a:avLst>
              <a:gd name="adj1" fmla="val -342857"/>
              <a:gd name="adj2" fmla="val 50000"/>
              <a:gd name="adj3" fmla="val 4428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193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21937" name="Text Box 17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63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239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72397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7893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443706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75" name="Text Box 7"/>
          <p:cNvSpPr txBox="1">
            <a:spLocks noChangeArrowheads="1"/>
          </p:cNvSpPr>
          <p:nvPr/>
        </p:nvSpPr>
        <p:spPr bwMode="auto">
          <a:xfrm>
            <a:off x="4420737" y="45085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76" name="Text Box 8"/>
          <p:cNvSpPr txBox="1">
            <a:spLocks noChangeArrowheads="1"/>
          </p:cNvSpPr>
          <p:nvPr/>
        </p:nvSpPr>
        <p:spPr bwMode="auto">
          <a:xfrm>
            <a:off x="2014537" y="1847671"/>
            <a:ext cx="34702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updates the changes from the repository.</a:t>
            </a:r>
            <a:endParaRPr lang="bg-BG" b="1" dirty="0"/>
          </a:p>
        </p:txBody>
      </p:sp>
      <p:pic>
        <p:nvPicPr>
          <p:cNvPr id="37897" name="Picture 9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83" name="Text Box 15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84" name="Text Box 16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cxnSp>
        <p:nvCxnSpPr>
          <p:cNvPr id="37903" name="AutoShape 17"/>
          <p:cNvCxnSpPr>
            <a:cxnSpLocks noChangeShapeType="1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3986" name="Text Box 18"/>
          <p:cNvSpPr txBox="1">
            <a:spLocks noChangeArrowheads="1"/>
          </p:cNvSpPr>
          <p:nvPr/>
        </p:nvSpPr>
        <p:spPr bwMode="auto">
          <a:xfrm>
            <a:off x="5157787" y="3645024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579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62866" y="622834"/>
            <a:ext cx="8070146" cy="23431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"Copy-Modify-Merge" Model</a:t>
            </a:r>
            <a:endParaRPr lang="bg-BG" dirty="0"/>
          </a:p>
        </p:txBody>
      </p:sp>
      <p:pic>
        <p:nvPicPr>
          <p:cNvPr id="5122" name="Picture 2" descr="ImageFigure 5Workflow in a VCS utilizing optimistic version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06" y="3094578"/>
            <a:ext cx="4615854" cy="3214742"/>
          </a:xfrm>
          <a:prstGeom prst="roundRect">
            <a:avLst>
              <a:gd name="adj" fmla="val 35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20" y="3851593"/>
            <a:ext cx="1967092" cy="1700712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50" y="3851593"/>
            <a:ext cx="1736840" cy="1700712"/>
          </a:xfrm>
          <a:prstGeom prst="roundRect">
            <a:avLst>
              <a:gd name="adj" fmla="val 354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000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4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SCM</a:t>
            </a:r>
            <a:r>
              <a:rPr lang="bg-BG" dirty="0" smtClean="0"/>
              <a:t> </a:t>
            </a:r>
            <a:r>
              <a:rPr lang="en-US" dirty="0" smtClean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9666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9941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9956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9942" name="Group 8"/>
          <p:cNvGrpSpPr>
            <a:grpSpLocks/>
          </p:cNvGrpSpPr>
          <p:nvPr/>
        </p:nvGrpSpPr>
        <p:grpSpPr bwMode="auto">
          <a:xfrm>
            <a:off x="4037012" y="4284353"/>
            <a:ext cx="969962" cy="1219200"/>
            <a:chOff x="2400" y="1488"/>
            <a:chExt cx="576" cy="768"/>
          </a:xfrm>
        </p:grpSpPr>
        <p:pic>
          <p:nvPicPr>
            <p:cNvPr id="39954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0" name="Text Box 10"/>
            <p:cNvSpPr txBox="1">
              <a:spLocks noChangeArrowheads="1"/>
            </p:cNvSpPr>
            <p:nvPr/>
          </p:nvSpPr>
          <p:spPr bwMode="auto">
            <a:xfrm>
              <a:off x="2564" y="1632"/>
              <a:ext cx="2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139134" y="1309048"/>
            <a:ext cx="2507478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check-out </a:t>
            </a:r>
            <a:r>
              <a:rPr lang="en-US" b="1" dirty="0" smtClean="0"/>
              <a:t>a file </a:t>
            </a:r>
            <a:r>
              <a:rPr lang="en-US" b="1" dirty="0"/>
              <a:t>A.</a:t>
            </a:r>
            <a:endParaRPr lang="bg-BG" b="1" dirty="0"/>
          </a:p>
          <a:p>
            <a:pPr>
              <a:spcBef>
                <a:spcPts val="0"/>
              </a:spcBef>
            </a:pPr>
            <a:r>
              <a:rPr lang="en-US" b="1" dirty="0"/>
              <a:t>The check-out is done without locking.</a:t>
            </a:r>
            <a:endParaRPr lang="bg-BG" b="1" dirty="0"/>
          </a:p>
        </p:txBody>
      </p:sp>
      <p:cxnSp>
        <p:nvCxnSpPr>
          <p:cNvPr id="39944" name="AutoShape 12"/>
          <p:cNvCxnSpPr>
            <a:cxnSpLocks noChangeShapeType="1"/>
            <a:stCxn id="39956" idx="2"/>
            <a:endCxn id="39954" idx="0"/>
          </p:cNvCxnSpPr>
          <p:nvPr/>
        </p:nvCxnSpPr>
        <p:spPr bwMode="auto">
          <a:xfrm rot="5400000">
            <a:off x="5119765" y="3004905"/>
            <a:ext cx="681677" cy="187721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946" name="Group 15"/>
          <p:cNvGrpSpPr>
            <a:grpSpLocks/>
          </p:cNvGrpSpPr>
          <p:nvPr/>
        </p:nvGrpSpPr>
        <p:grpSpPr bwMode="auto">
          <a:xfrm>
            <a:off x="7923212" y="3512828"/>
            <a:ext cx="914400" cy="1219200"/>
            <a:chOff x="2400" y="1488"/>
            <a:chExt cx="576" cy="768"/>
          </a:xfrm>
        </p:grpSpPr>
        <p:pic>
          <p:nvPicPr>
            <p:cNvPr id="39952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9947" name="AutoShape 18"/>
          <p:cNvCxnSpPr>
            <a:cxnSpLocks noChangeShapeType="1"/>
            <a:stCxn id="39956" idx="2"/>
            <a:endCxn id="39952" idx="0"/>
          </p:cNvCxnSpPr>
          <p:nvPr/>
        </p:nvCxnSpPr>
        <p:spPr bwMode="auto">
          <a:xfrm rot="5400000" flipH="1" flipV="1">
            <a:off x="7344888" y="2567152"/>
            <a:ext cx="89848" cy="1981200"/>
          </a:xfrm>
          <a:prstGeom prst="curvedConnector5">
            <a:avLst>
              <a:gd name="adj1" fmla="val -254430"/>
              <a:gd name="adj2" fmla="val 50000"/>
              <a:gd name="adj3" fmla="val 35443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1705" name="Text Box 25"/>
          <p:cNvSpPr txBox="1">
            <a:spLocks noChangeArrowheads="1"/>
          </p:cNvSpPr>
          <p:nvPr/>
        </p:nvSpPr>
        <p:spPr bwMode="auto">
          <a:xfrm>
            <a:off x="4724400" y="3511241"/>
            <a:ext cx="1439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11706" name="Text Box 26"/>
          <p:cNvSpPr txBox="1">
            <a:spLocks noChangeArrowheads="1"/>
          </p:cNvSpPr>
          <p:nvPr/>
        </p:nvSpPr>
        <p:spPr bwMode="auto">
          <a:xfrm>
            <a:off x="7244357" y="2863293"/>
            <a:ext cx="1439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8299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9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611331" name="Text Box 3"/>
          <p:cNvSpPr txBox="1">
            <a:spLocks noChangeArrowheads="1"/>
          </p:cNvSpPr>
          <p:nvPr/>
        </p:nvSpPr>
        <p:spPr bwMode="auto">
          <a:xfrm>
            <a:off x="2166287" y="1371600"/>
            <a:ext cx="20993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Both of them edit the local copies of the file (in the same time).</a:t>
            </a:r>
          </a:p>
        </p:txBody>
      </p:sp>
      <p:pic>
        <p:nvPicPr>
          <p:cNvPr id="40970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1343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4406751" y="5495925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6926224" y="471585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2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3" name="Picture 6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5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8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6810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72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(3)</a:t>
            </a:r>
          </a:p>
        </p:txBody>
      </p:sp>
      <p:pic>
        <p:nvPicPr>
          <p:cNvPr id="4198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3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99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3391" name="Text Box 15"/>
          <p:cNvSpPr txBox="1">
            <a:spLocks noChangeArrowheads="1"/>
          </p:cNvSpPr>
          <p:nvPr/>
        </p:nvSpPr>
        <p:spPr bwMode="auto">
          <a:xfrm>
            <a:off x="2148274" y="1744175"/>
            <a:ext cx="22684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changes to the repository</a:t>
            </a:r>
            <a:r>
              <a:rPr lang="bg-BG" b="1" dirty="0"/>
              <a:t>.</a:t>
            </a:r>
          </a:p>
        </p:txBody>
      </p:sp>
      <p:cxnSp>
        <p:nvCxnSpPr>
          <p:cNvPr id="41997" name="AutoShape 16"/>
          <p:cNvCxnSpPr>
            <a:cxnSpLocks noChangeShapeType="1"/>
            <a:stCxn id="24" idx="0"/>
            <a:endCxn id="41989" idx="2"/>
          </p:cNvCxnSpPr>
          <p:nvPr/>
        </p:nvCxnSpPr>
        <p:spPr bwMode="auto">
          <a:xfrm rot="16200000" flipH="1" flipV="1">
            <a:off x="7362228" y="2545337"/>
            <a:ext cx="103496" cy="2023221"/>
          </a:xfrm>
          <a:prstGeom prst="curvedConnector5">
            <a:avLst>
              <a:gd name="adj1" fmla="val -220878"/>
              <a:gd name="adj2" fmla="val 51038"/>
              <a:gd name="adj3" fmla="val 32087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3393" name="Text Box 17"/>
          <p:cNvSpPr txBox="1">
            <a:spLocks noChangeArrowheads="1"/>
          </p:cNvSpPr>
          <p:nvPr/>
        </p:nvSpPr>
        <p:spPr bwMode="auto">
          <a:xfrm>
            <a:off x="7415190" y="2630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pic>
        <p:nvPicPr>
          <p:cNvPr id="24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68526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(4)</a:t>
            </a:r>
          </a:p>
        </p:txBody>
      </p:sp>
      <p:sp>
        <p:nvSpPr>
          <p:cNvPr id="615439" name="Text Box 15"/>
          <p:cNvSpPr txBox="1">
            <a:spLocks noChangeArrowheads="1"/>
          </p:cNvSpPr>
          <p:nvPr/>
        </p:nvSpPr>
        <p:spPr bwMode="auto">
          <a:xfrm>
            <a:off x="2148107" y="1537648"/>
            <a:ext cx="2443090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tries to commit his changes</a:t>
            </a:r>
            <a:r>
              <a:rPr lang="bg-BG" b="1" dirty="0"/>
              <a:t>.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A </a:t>
            </a:r>
            <a:r>
              <a:rPr lang="en-US" b="1" dirty="0" smtClean="0"/>
              <a:t>conflict </a:t>
            </a:r>
            <a:r>
              <a:rPr lang="en-US" b="1" dirty="0"/>
              <a:t>occurs</a:t>
            </a:r>
            <a:r>
              <a:rPr lang="bg-BG" b="1" dirty="0"/>
              <a:t>.</a:t>
            </a:r>
            <a:endParaRPr lang="en-US" b="1" dirty="0"/>
          </a:p>
        </p:txBody>
      </p:sp>
      <p:cxnSp>
        <p:nvCxnSpPr>
          <p:cNvPr id="43012" name="AutoShape 16"/>
          <p:cNvCxnSpPr>
            <a:cxnSpLocks noChangeShapeType="1"/>
            <a:stCxn id="41" idx="0"/>
            <a:endCxn id="39" idx="2"/>
          </p:cNvCxnSpPr>
          <p:nvPr/>
        </p:nvCxnSpPr>
        <p:spPr bwMode="auto">
          <a:xfrm rot="5400000" flipH="1" flipV="1">
            <a:off x="5120613" y="2985448"/>
            <a:ext cx="658504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441" name="Text Box 17"/>
          <p:cNvSpPr txBox="1">
            <a:spLocks noChangeArrowheads="1"/>
          </p:cNvSpPr>
          <p:nvPr/>
        </p:nvSpPr>
        <p:spPr bwMode="auto">
          <a:xfrm>
            <a:off x="4573565" y="339472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grpSp>
        <p:nvGrpSpPr>
          <p:cNvPr id="43014" name="Group 18"/>
          <p:cNvGrpSpPr>
            <a:grpSpLocks/>
          </p:cNvGrpSpPr>
          <p:nvPr/>
        </p:nvGrpSpPr>
        <p:grpSpPr bwMode="auto">
          <a:xfrm>
            <a:off x="5183165" y="3733800"/>
            <a:ext cx="685800" cy="457200"/>
            <a:chOff x="2160" y="2304"/>
            <a:chExt cx="432" cy="288"/>
          </a:xfrm>
        </p:grpSpPr>
        <p:sp>
          <p:nvSpPr>
            <p:cNvPr id="615443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5444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5450" name="Text Box 26"/>
          <p:cNvSpPr txBox="1">
            <a:spLocks noChangeArrowheads="1"/>
          </p:cNvSpPr>
          <p:nvPr/>
        </p:nvSpPr>
        <p:spPr bwMode="auto">
          <a:xfrm>
            <a:off x="8111707" y="34290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5453" name="Text Box 29"/>
          <p:cNvSpPr txBox="1">
            <a:spLocks noChangeArrowheads="1"/>
          </p:cNvSpPr>
          <p:nvPr/>
        </p:nvSpPr>
        <p:spPr bwMode="auto">
          <a:xfrm>
            <a:off x="4295356" y="435768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4421165" y="5449669"/>
            <a:ext cx="12717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3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5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9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0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3" name="Picture 14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617488" name="Text Box 16"/>
          <p:cNvSpPr txBox="1">
            <a:spLocks noChangeArrowheads="1"/>
          </p:cNvSpPr>
          <p:nvPr/>
        </p:nvSpPr>
        <p:spPr bwMode="auto">
          <a:xfrm>
            <a:off x="2132012" y="1066800"/>
            <a:ext cx="30480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spcAft>
                <a:spcPts val="0"/>
              </a:spcAft>
            </a:pPr>
            <a:r>
              <a:rPr lang="en-US" b="1" dirty="0"/>
              <a:t>Andy updates his changes with the ones from the repository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The changes merge into his local copy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A merge conflict can occur.</a:t>
            </a:r>
          </a:p>
        </p:txBody>
      </p:sp>
      <p:sp>
        <p:nvSpPr>
          <p:cNvPr id="617490" name="Text Box 18"/>
          <p:cNvSpPr txBox="1">
            <a:spLocks noChangeArrowheads="1"/>
          </p:cNvSpPr>
          <p:nvPr/>
        </p:nvSpPr>
        <p:spPr bwMode="auto">
          <a:xfrm rot="-327827">
            <a:off x="4766054" y="3523809"/>
            <a:ext cx="1871663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(with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17499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cxnSp>
        <p:nvCxnSpPr>
          <p:cNvPr id="44046" name="AutoShape 28"/>
          <p:cNvCxnSpPr>
            <a:cxnSpLocks noChangeShapeType="1"/>
          </p:cNvCxnSpPr>
          <p:nvPr/>
        </p:nvCxnSpPr>
        <p:spPr bwMode="auto">
          <a:xfrm rot="5400000">
            <a:off x="5169279" y="2955484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4506348" y="5449669"/>
            <a:ext cx="10464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7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5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215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(6)</a:t>
            </a:r>
          </a:p>
        </p:txBody>
      </p:sp>
      <p:pic>
        <p:nvPicPr>
          <p:cNvPr id="45061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5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1583" name="Text Box 15"/>
          <p:cNvSpPr txBox="1">
            <a:spLocks noChangeArrowheads="1"/>
          </p:cNvSpPr>
          <p:nvPr/>
        </p:nvSpPr>
        <p:spPr bwMode="auto">
          <a:xfrm>
            <a:off x="2132012" y="1054656"/>
            <a:ext cx="268496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the merged changes to the repository</a:t>
            </a:r>
            <a:r>
              <a:rPr lang="bg-BG" b="1" dirty="0"/>
              <a:t>.</a:t>
            </a:r>
          </a:p>
          <a:p>
            <a:r>
              <a:rPr lang="en-US" b="1" dirty="0"/>
              <a:t>A common version with the changes of Andy and Bobby is inserted.</a:t>
            </a:r>
          </a:p>
        </p:txBody>
      </p:sp>
      <p:cxnSp>
        <p:nvCxnSpPr>
          <p:cNvPr id="45064" name="AutoShape 16"/>
          <p:cNvCxnSpPr>
            <a:cxnSpLocks noChangeShapeType="1"/>
            <a:stCxn id="27" idx="0"/>
            <a:endCxn id="45061" idx="2"/>
          </p:cNvCxnSpPr>
          <p:nvPr/>
        </p:nvCxnSpPr>
        <p:spPr bwMode="auto">
          <a:xfrm rot="5400000" flipH="1" flipV="1">
            <a:off x="5125092" y="2994617"/>
            <a:ext cx="644856" cy="190031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1585" name="Text Box 17"/>
          <p:cNvSpPr txBox="1">
            <a:spLocks noChangeArrowheads="1"/>
          </p:cNvSpPr>
          <p:nvPr/>
        </p:nvSpPr>
        <p:spPr bwMode="auto">
          <a:xfrm>
            <a:off x="4878365" y="3519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sp>
        <p:nvSpPr>
          <p:cNvPr id="621590" name="Text Box 22"/>
          <p:cNvSpPr txBox="1">
            <a:spLocks noChangeArrowheads="1"/>
          </p:cNvSpPr>
          <p:nvPr/>
        </p:nvSpPr>
        <p:spPr bwMode="auto">
          <a:xfrm>
            <a:off x="5987094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7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5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623631" name="Text Box 15"/>
          <p:cNvSpPr txBox="1">
            <a:spLocks noChangeArrowheads="1"/>
          </p:cNvSpPr>
          <p:nvPr/>
        </p:nvSpPr>
        <p:spPr bwMode="auto">
          <a:xfrm>
            <a:off x="2136701" y="1054656"/>
            <a:ext cx="3119511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updates the changes from the repository</a:t>
            </a:r>
            <a:r>
              <a:rPr lang="bg-BG" b="1" dirty="0"/>
              <a:t>.</a:t>
            </a:r>
          </a:p>
          <a:p>
            <a:r>
              <a:rPr lang="en-US" b="1" dirty="0"/>
              <a:t>She gets the common version with both changes from Andy and Bobby</a:t>
            </a:r>
            <a:r>
              <a:rPr lang="ru-RU" b="1" dirty="0"/>
              <a:t>.</a:t>
            </a:r>
            <a:endParaRPr lang="en-US" b="1" dirty="0"/>
          </a:p>
        </p:txBody>
      </p:sp>
      <p:cxnSp>
        <p:nvCxnSpPr>
          <p:cNvPr id="46084" name="AutoShape 16"/>
          <p:cNvCxnSpPr>
            <a:cxnSpLocks noChangeShapeType="1"/>
            <a:stCxn id="46088" idx="2"/>
            <a:endCxn id="46091" idx="0"/>
          </p:cNvCxnSpPr>
          <p:nvPr/>
        </p:nvCxnSpPr>
        <p:spPr bwMode="auto">
          <a:xfrm rot="5400000" flipH="1" flipV="1">
            <a:off x="7253504" y="2420772"/>
            <a:ext cx="345744" cy="2057400"/>
          </a:xfrm>
          <a:prstGeom prst="curvedConnector5">
            <a:avLst>
              <a:gd name="adj1" fmla="val -66118"/>
              <a:gd name="adj2" fmla="val 50000"/>
              <a:gd name="adj3" fmla="val 16611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3633" name="Text Box 17"/>
          <p:cNvSpPr txBox="1">
            <a:spLocks noChangeArrowheads="1"/>
          </p:cNvSpPr>
          <p:nvPr/>
        </p:nvSpPr>
        <p:spPr bwMode="auto">
          <a:xfrm>
            <a:off x="7392965" y="2659679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46088" name="Picture 31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6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1" name="Picture 3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76" y="32766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3655" name="Text Box 39"/>
          <p:cNvSpPr txBox="1">
            <a:spLocks noChangeArrowheads="1"/>
          </p:cNvSpPr>
          <p:nvPr/>
        </p:nvSpPr>
        <p:spPr bwMode="auto">
          <a:xfrm>
            <a:off x="5987095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23656" name="Text Box 40"/>
          <p:cNvSpPr txBox="1">
            <a:spLocks noChangeArrowheads="1"/>
          </p:cNvSpPr>
          <p:nvPr/>
        </p:nvSpPr>
        <p:spPr bwMode="auto">
          <a:xfrm>
            <a:off x="8047670" y="3327400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6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2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47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79612" y="853339"/>
            <a:ext cx="7924800" cy="1568497"/>
          </a:xfrm>
        </p:spPr>
        <p:txBody>
          <a:bodyPr/>
          <a:lstStyle/>
          <a:p>
            <a:r>
              <a:rPr lang="en-US" dirty="0" smtClean="0"/>
              <a:t>The "Distributed </a:t>
            </a:r>
            <a:r>
              <a:rPr lang="en-US" dirty="0"/>
              <a:t>Version </a:t>
            </a:r>
            <a:r>
              <a:rPr lang="en-US" dirty="0" smtClean="0"/>
              <a:t>Control" Versioning Model</a:t>
            </a:r>
            <a:endParaRPr lang="en-US" dirty="0"/>
          </a:p>
        </p:txBody>
      </p:sp>
      <p:pic>
        <p:nvPicPr>
          <p:cNvPr id="6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3664598" y="2726636"/>
            <a:ext cx="4563414" cy="352176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6" y="3659192"/>
            <a:ext cx="1626716" cy="1656652"/>
          </a:xfrm>
          <a:prstGeom prst="roundRect">
            <a:avLst>
              <a:gd name="adj" fmla="val 2475"/>
            </a:avLst>
          </a:prstGeom>
        </p:spPr>
      </p:pic>
      <p:pic>
        <p:nvPicPr>
          <p:cNvPr id="7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659192"/>
            <a:ext cx="1904376" cy="1656652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(1)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83606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clone the </a:t>
            </a:r>
            <a:r>
              <a:rPr lang="en-US" b="1" dirty="0" smtClean="0"/>
              <a:t>remote repository </a:t>
            </a:r>
            <a:r>
              <a:rPr lang="en-US" b="1" dirty="0"/>
              <a:t>locally.</a:t>
            </a:r>
            <a:endParaRPr lang="bg-BG" b="1" dirty="0"/>
          </a:p>
          <a:p>
            <a:r>
              <a:rPr lang="en-US" b="1" dirty="0"/>
              <a:t>They both have the same files in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cxnSp>
        <p:nvCxnSpPr>
          <p:cNvPr id="26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6399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04" name="Text Box 17"/>
          <p:cNvSpPr txBox="1">
            <a:spLocks noChangeArrowheads="1"/>
          </p:cNvSpPr>
          <p:nvPr/>
        </p:nvSpPr>
        <p:spPr bwMode="auto">
          <a:xfrm>
            <a:off x="4875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105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106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08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10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11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112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0733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(2)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771471"/>
            <a:ext cx="28360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work locally on a certain file A.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1979612" y="4355068"/>
            <a:ext cx="1390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9056116" y="4186953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3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6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3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47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48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9417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94212" y="1676400"/>
            <a:ext cx="7082408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Version Control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4494212" y="2649280"/>
            <a:ext cx="7082408" cy="1391556"/>
          </a:xfrm>
        </p:spPr>
        <p:txBody>
          <a:bodyPr/>
          <a:lstStyle/>
          <a:p>
            <a:r>
              <a:rPr lang="en-US" dirty="0" smtClean="0"/>
              <a:t>Managing Different Versions</a:t>
            </a:r>
            <a:br>
              <a:rPr lang="en-US" dirty="0" smtClean="0"/>
            </a:br>
            <a:r>
              <a:rPr lang="en-US" dirty="0" smtClean="0"/>
              <a:t>of the Same File / Document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48" y="3505201"/>
            <a:ext cx="3050530" cy="26708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http://im.videosearch.rediff.com/thumbImage/videoImages/videoImages1/blip/rdhash791/Jpalardy-TakingControlOfTheCommandline99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52" y="1108750"/>
            <a:ext cx="2449760" cy="1634450"/>
          </a:xfrm>
          <a:prstGeom prst="roundRect">
            <a:avLst>
              <a:gd name="adj" fmla="val 91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547668"/>
            <a:ext cx="3732770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4547668"/>
            <a:ext cx="1896666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8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(3)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401763"/>
            <a:ext cx="25939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commit locally the modified file A into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41" idx="0"/>
            <a:endCxn id="24" idx="1"/>
          </p:cNvCxnSpPr>
          <p:nvPr/>
        </p:nvCxnSpPr>
        <p:spPr bwMode="auto">
          <a:xfrm rot="16200000" flipH="1">
            <a:off x="4152797" y="3773387"/>
            <a:ext cx="402772" cy="1499257"/>
          </a:xfrm>
          <a:prstGeom prst="curvedConnector3">
            <a:avLst>
              <a:gd name="adj1" fmla="val -567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AutoShape 12"/>
          <p:cNvCxnSpPr>
            <a:cxnSpLocks noChangeShapeType="1"/>
            <a:stCxn id="39" idx="0"/>
            <a:endCxn id="25" idx="1"/>
          </p:cNvCxnSpPr>
          <p:nvPr/>
        </p:nvCxnSpPr>
        <p:spPr bwMode="auto">
          <a:xfrm rot="16200000" flipH="1" flipV="1">
            <a:off x="7828065" y="3732955"/>
            <a:ext cx="400792" cy="1582098"/>
          </a:xfrm>
          <a:prstGeom prst="curvedConnector3">
            <a:avLst>
              <a:gd name="adj1" fmla="val -5703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17"/>
          <p:cNvSpPr txBox="1">
            <a:spLocks noChangeArrowheads="1"/>
          </p:cNvSpPr>
          <p:nvPr/>
        </p:nvSpPr>
        <p:spPr bwMode="auto">
          <a:xfrm>
            <a:off x="3351212" y="3657600"/>
            <a:ext cx="1856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7008812" y="3657600"/>
            <a:ext cx="21348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8404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(4)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317008"/>
            <a:ext cx="271792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pushes the file A to the remote </a:t>
            </a:r>
            <a:r>
              <a:rPr lang="en-US" b="1" dirty="0" smtClean="0"/>
              <a:t>repository</a:t>
            </a:r>
            <a:r>
              <a:rPr lang="en-US" b="1" dirty="0"/>
              <a:t>.</a:t>
            </a:r>
          </a:p>
          <a:p>
            <a:r>
              <a:rPr lang="en-US" b="1" dirty="0"/>
              <a:t>Still no conflicts occur.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4" idx="1"/>
            <a:endCxn id="711684" idx="3"/>
          </p:cNvCxnSpPr>
          <p:nvPr/>
        </p:nvCxnSpPr>
        <p:spPr bwMode="auto">
          <a:xfrm rot="5400000" flipH="1" flipV="1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4799012" y="342900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86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(5)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7149337" y="3607562"/>
            <a:ext cx="18406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49858" y="1510352"/>
            <a:ext cx="3053954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</a:t>
            </a:r>
            <a:r>
              <a:rPr lang="en-US" b="1" dirty="0" smtClean="0"/>
              <a:t>push her </a:t>
            </a:r>
            <a:r>
              <a:rPr lang="en-US" b="1" dirty="0"/>
              <a:t>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A versioning conflict occurs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5" name="Group 18"/>
          <p:cNvGrpSpPr>
            <a:grpSpLocks/>
          </p:cNvGrpSpPr>
          <p:nvPr/>
        </p:nvGrpSpPr>
        <p:grpSpPr bwMode="auto">
          <a:xfrm>
            <a:off x="6551612" y="3657600"/>
            <a:ext cx="685800" cy="457200"/>
            <a:chOff x="2160" y="2304"/>
            <a:chExt cx="432" cy="288"/>
          </a:xfrm>
        </p:grpSpPr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2220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(6)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74637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b="1" dirty="0"/>
              <a:t> the her local files with the files from the remote repository.</a:t>
            </a:r>
          </a:p>
          <a:p>
            <a:r>
              <a:rPr lang="en-US" b="1" dirty="0"/>
              <a:t>Conflicts are locally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resolved</a:t>
            </a:r>
            <a:r>
              <a:rPr lang="en-US" b="1" dirty="0" smtClean="0"/>
              <a:t>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906030"/>
            <a:chOff x="2382" y="1488"/>
            <a:chExt cx="594" cy="811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  <a:p>
              <a:pPr algn="ctr">
                <a:defRPr/>
              </a:pPr>
              <a:endParaRPr lang="en-US" sz="16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564233" y="3505200"/>
            <a:ext cx="2120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 (Fetch +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4641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(7)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932612" y="3581400"/>
            <a:ext cx="20327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(no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693783"/>
            <a:ext cx="3053954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merged 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No version conflict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3268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(8)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22382" y="4321628"/>
            <a:ext cx="731169" cy="857992"/>
            <a:chOff x="2354" y="1488"/>
            <a:chExt cx="639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180014" y="4319650"/>
            <a:ext cx="855398" cy="857992"/>
            <a:chOff x="2354" y="1488"/>
            <a:chExt cx="639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5180013" y="3440668"/>
            <a:ext cx="7373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399227"/>
            <a:ext cx="244316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</a:t>
            </a:r>
            <a:r>
              <a:rPr lang="en-US" b="1" dirty="0" smtClean="0"/>
              <a:t>pulls (updates</a:t>
            </a:r>
            <a:r>
              <a:rPr lang="en-US" b="1" dirty="0"/>
              <a:t>) the </a:t>
            </a:r>
            <a:r>
              <a:rPr lang="en-US" b="1" dirty="0" smtClean="0"/>
              <a:t>changed files </a:t>
            </a:r>
            <a:r>
              <a:rPr lang="en-US" b="1" dirty="0"/>
              <a:t>from the remote repository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2526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5351600"/>
            <a:ext cx="8229600" cy="820600"/>
          </a:xfrm>
        </p:spPr>
        <p:txBody>
          <a:bodyPr/>
          <a:lstStyle/>
          <a:p>
            <a:r>
              <a:rPr lang="en-US" dirty="0"/>
              <a:t>Tags and Branches</a:t>
            </a:r>
            <a:endParaRPr lang="bg-BG" dirty="0"/>
          </a:p>
        </p:txBody>
      </p:sp>
      <p:pic>
        <p:nvPicPr>
          <p:cNvPr id="5" name="Picture 2" descr="http://fineartamerica.com/images-medium/branching-out-dina-dar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6" y="1229678"/>
            <a:ext cx="4942184" cy="3723322"/>
          </a:xfrm>
          <a:prstGeom prst="roundRect">
            <a:avLst>
              <a:gd name="adj" fmla="val 38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524000"/>
            <a:ext cx="3007006" cy="274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861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Allows us to give a name to a group of files in a certain version</a:t>
            </a:r>
            <a:endParaRPr lang="bg-BG" dirty="0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</a:t>
            </a:r>
          </a:p>
        </p:txBody>
      </p:sp>
      <p:pic>
        <p:nvPicPr>
          <p:cNvPr id="640004" name="Picture 4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209800"/>
            <a:ext cx="1144588" cy="1122540"/>
          </a:xfrm>
          <a:prstGeom prst="rect">
            <a:avLst/>
          </a:prstGeom>
          <a:noFill/>
        </p:spPr>
      </p:pic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2590798" y="2537675"/>
            <a:ext cx="9224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40006" name="Picture 6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589729"/>
            <a:ext cx="1144588" cy="11060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2590798" y="3883788"/>
            <a:ext cx="9177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B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08" name="Rectangle 8"/>
          <p:cNvSpPr>
            <a:spLocks noChangeArrowheads="1"/>
          </p:cNvSpPr>
          <p:nvPr/>
        </p:nvSpPr>
        <p:spPr bwMode="auto">
          <a:xfrm>
            <a:off x="4156073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10" name="Rectangle 10"/>
          <p:cNvSpPr>
            <a:spLocks noChangeArrowheads="1"/>
          </p:cNvSpPr>
          <p:nvPr/>
        </p:nvSpPr>
        <p:spPr bwMode="auto">
          <a:xfrm>
            <a:off x="69341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</a:t>
            </a:r>
          </a:p>
        </p:txBody>
      </p:sp>
      <p:sp>
        <p:nvSpPr>
          <p:cNvPr id="640011" name="Rectangle 11"/>
          <p:cNvSpPr>
            <a:spLocks noChangeArrowheads="1"/>
          </p:cNvSpPr>
          <p:nvPr/>
        </p:nvSpPr>
        <p:spPr bwMode="auto">
          <a:xfrm>
            <a:off x="83819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</a:t>
            </a:r>
          </a:p>
        </p:txBody>
      </p:sp>
      <p:sp>
        <p:nvSpPr>
          <p:cNvPr id="640012" name="Line 12"/>
          <p:cNvSpPr>
            <a:spLocks noChangeShapeType="1"/>
          </p:cNvSpPr>
          <p:nvPr/>
        </p:nvSpPr>
        <p:spPr bwMode="auto">
          <a:xfrm>
            <a:off x="5042847" y="2764808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3" name="Line 13"/>
          <p:cNvSpPr>
            <a:spLocks noChangeShapeType="1"/>
          </p:cNvSpPr>
          <p:nvPr/>
        </p:nvSpPr>
        <p:spPr bwMode="auto">
          <a:xfrm flipV="1">
            <a:off x="6391604" y="2764808"/>
            <a:ext cx="384174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4" name="Line 14"/>
          <p:cNvSpPr>
            <a:spLocks noChangeShapeType="1"/>
          </p:cNvSpPr>
          <p:nvPr/>
        </p:nvSpPr>
        <p:spPr bwMode="auto">
          <a:xfrm>
            <a:off x="7848598" y="2764808"/>
            <a:ext cx="3810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6" name="Rectangle 16"/>
          <p:cNvSpPr>
            <a:spLocks noChangeArrowheads="1"/>
          </p:cNvSpPr>
          <p:nvPr/>
        </p:nvSpPr>
        <p:spPr bwMode="auto">
          <a:xfrm>
            <a:off x="5486398" y="3850944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pic>
        <p:nvPicPr>
          <p:cNvPr id="640017" name="Picture 17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4884400"/>
            <a:ext cx="1144588" cy="1135400"/>
          </a:xfrm>
          <a:prstGeom prst="rect">
            <a:avLst/>
          </a:prstGeom>
          <a:noFill/>
        </p:spPr>
      </p:pic>
      <p:sp>
        <p:nvSpPr>
          <p:cNvPr id="640018" name="Text Box 18"/>
          <p:cNvSpPr txBox="1">
            <a:spLocks noChangeArrowheads="1"/>
          </p:cNvSpPr>
          <p:nvPr/>
        </p:nvSpPr>
        <p:spPr bwMode="auto">
          <a:xfrm>
            <a:off x="2590798" y="5213149"/>
            <a:ext cx="9272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C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19" name="Rectangle 19"/>
          <p:cNvSpPr>
            <a:spLocks noChangeArrowheads="1"/>
          </p:cNvSpPr>
          <p:nvPr/>
        </p:nvSpPr>
        <p:spPr bwMode="auto">
          <a:xfrm>
            <a:off x="41147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20" name="Rectangle 20"/>
          <p:cNvSpPr>
            <a:spLocks noChangeArrowheads="1"/>
          </p:cNvSpPr>
          <p:nvPr/>
        </p:nvSpPr>
        <p:spPr bwMode="auto">
          <a:xfrm>
            <a:off x="54863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640022" name="Line 22"/>
          <p:cNvSpPr>
            <a:spLocks noChangeShapeType="1"/>
          </p:cNvSpPr>
          <p:nvPr/>
        </p:nvSpPr>
        <p:spPr bwMode="auto">
          <a:xfrm>
            <a:off x="6418900" y="5413379"/>
            <a:ext cx="362898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23" name="Line 23"/>
          <p:cNvSpPr>
            <a:spLocks noChangeShapeType="1"/>
          </p:cNvSpPr>
          <p:nvPr/>
        </p:nvSpPr>
        <p:spPr bwMode="auto">
          <a:xfrm>
            <a:off x="5943598" y="2895600"/>
            <a:ext cx="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4" name="Line 24"/>
          <p:cNvSpPr>
            <a:spLocks noChangeShapeType="1"/>
          </p:cNvSpPr>
          <p:nvPr/>
        </p:nvSpPr>
        <p:spPr bwMode="auto">
          <a:xfrm flipH="1">
            <a:off x="4724398" y="3657600"/>
            <a:ext cx="1219200" cy="3127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5" name="Line 25"/>
          <p:cNvSpPr>
            <a:spLocks noChangeShapeType="1"/>
          </p:cNvSpPr>
          <p:nvPr/>
        </p:nvSpPr>
        <p:spPr bwMode="auto">
          <a:xfrm>
            <a:off x="4724398" y="4203700"/>
            <a:ext cx="0" cy="5969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6" name="Line 26"/>
          <p:cNvSpPr>
            <a:spLocks noChangeShapeType="1"/>
          </p:cNvSpPr>
          <p:nvPr/>
        </p:nvSpPr>
        <p:spPr bwMode="auto">
          <a:xfrm>
            <a:off x="4724398" y="4800600"/>
            <a:ext cx="24384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7" name="Line 27"/>
          <p:cNvSpPr>
            <a:spLocks noChangeShapeType="1"/>
          </p:cNvSpPr>
          <p:nvPr/>
        </p:nvSpPr>
        <p:spPr bwMode="auto">
          <a:xfrm>
            <a:off x="7162798" y="4800601"/>
            <a:ext cx="0" cy="41254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8" name="Text Box 28"/>
          <p:cNvSpPr txBox="1">
            <a:spLocks noChangeArrowheads="1"/>
          </p:cNvSpPr>
          <p:nvPr/>
        </p:nvSpPr>
        <p:spPr bwMode="auto">
          <a:xfrm>
            <a:off x="6100761" y="3200401"/>
            <a:ext cx="1935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Tag "Beta 2"</a:t>
            </a:r>
          </a:p>
        </p:txBody>
      </p:sp>
      <p:sp>
        <p:nvSpPr>
          <p:cNvPr id="640029" name="Line 29"/>
          <p:cNvSpPr>
            <a:spLocks noChangeShapeType="1"/>
          </p:cNvSpPr>
          <p:nvPr/>
        </p:nvSpPr>
        <p:spPr bwMode="auto">
          <a:xfrm>
            <a:off x="5020003" y="5413379"/>
            <a:ext cx="34479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30" name="Line 30"/>
          <p:cNvSpPr>
            <a:spLocks noChangeShapeType="1"/>
          </p:cNvSpPr>
          <p:nvPr/>
        </p:nvSpPr>
        <p:spPr bwMode="auto">
          <a:xfrm>
            <a:off x="5056495" y="4101152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5" name="Rectangle 15"/>
          <p:cNvSpPr>
            <a:spLocks noChangeArrowheads="1"/>
          </p:cNvSpPr>
          <p:nvPr/>
        </p:nvSpPr>
        <p:spPr bwMode="auto">
          <a:xfrm>
            <a:off x="4190998" y="3854426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0021" name="Rectangle 21"/>
          <p:cNvSpPr>
            <a:spLocks noChangeArrowheads="1"/>
          </p:cNvSpPr>
          <p:nvPr/>
        </p:nvSpPr>
        <p:spPr bwMode="auto">
          <a:xfrm>
            <a:off x="6934198" y="5163172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0009" name="Rectangle 9"/>
          <p:cNvSpPr>
            <a:spLocks noChangeArrowheads="1"/>
          </p:cNvSpPr>
          <p:nvPr/>
        </p:nvSpPr>
        <p:spPr bwMode="auto">
          <a:xfrm>
            <a:off x="5486398" y="2514601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58735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6951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Branching </a:t>
            </a:r>
            <a:r>
              <a:rPr lang="en-US" dirty="0"/>
              <a:t>allows </a:t>
            </a:r>
            <a:r>
              <a:rPr lang="en-US" dirty="0" smtClean="0"/>
              <a:t>splitting the development</a:t>
            </a:r>
            <a:br>
              <a:rPr lang="en-US" dirty="0" smtClean="0"/>
            </a:br>
            <a:r>
              <a:rPr lang="en-US" dirty="0" smtClean="0"/>
              <a:t>line into separate branches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Different developers work in different branches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Branching is suitable for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feature or fix </a:t>
            </a:r>
            <a:r>
              <a:rPr lang="en-US" dirty="0" smtClean="0"/>
              <a:t>in a new version of the product</a:t>
            </a:r>
            <a:r>
              <a:rPr lang="bg-BG" dirty="0" smtClean="0"/>
              <a:t> </a:t>
            </a:r>
            <a:r>
              <a:rPr lang="en-US" dirty="0" smtClean="0"/>
              <a:t>(for example version 2.0)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Features are invisible in the main development line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merged with it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can still make changes in the older version</a:t>
            </a:r>
            <a:r>
              <a:rPr lang="bg-BG" dirty="0"/>
              <a:t> (</a:t>
            </a:r>
            <a:r>
              <a:rPr lang="en-US" dirty="0"/>
              <a:t>for example version</a:t>
            </a:r>
            <a:r>
              <a:rPr lang="bg-BG" dirty="0"/>
              <a:t> 1.0.1)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bg-BG" dirty="0"/>
              <a:t>ranching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072" y="1329520"/>
            <a:ext cx="2295495" cy="18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companies work in separate branches</a:t>
            </a:r>
          </a:p>
          <a:p>
            <a:pPr lvl="1"/>
            <a:r>
              <a:rPr lang="en-US" dirty="0" smtClean="0"/>
              <a:t>For each new feature / fix / task</a:t>
            </a:r>
          </a:p>
          <a:p>
            <a:r>
              <a:rPr lang="en-US" dirty="0" smtClean="0"/>
              <a:t>Once a feature / fix / task is completed</a:t>
            </a:r>
          </a:p>
          <a:p>
            <a:pPr lvl="1"/>
            <a:r>
              <a:rPr lang="en-US" dirty="0" smtClean="0"/>
              <a:t>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</a:t>
            </a:r>
            <a:r>
              <a:rPr lang="en-US" dirty="0" smtClean="0"/>
              <a:t> locally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committed</a:t>
            </a:r>
            <a:r>
              <a:rPr lang="en-US" dirty="0" smtClean="0"/>
              <a:t> in its branch</a:t>
            </a:r>
          </a:p>
          <a:p>
            <a:r>
              <a:rPr lang="en-US" dirty="0" smtClean="0"/>
              <a:t>Finally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into the main development line</a:t>
            </a:r>
          </a:p>
          <a:p>
            <a:pPr lvl="1"/>
            <a:r>
              <a:rPr lang="en-US" dirty="0" smtClean="0"/>
              <a:t>Merging is done locally</a:t>
            </a:r>
          </a:p>
          <a:p>
            <a:pPr lvl="1"/>
            <a:r>
              <a:rPr lang="en-US" dirty="0" smtClean="0"/>
              <a:t>Conflicts are resolved locally</a:t>
            </a:r>
          </a:p>
          <a:p>
            <a:pPr lvl="1"/>
            <a:r>
              <a:rPr lang="en-US" dirty="0" smtClean="0"/>
              <a:t>If the merge is tested and works well,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integrated</a:t>
            </a:r>
            <a:r>
              <a:rPr lang="en-US" dirty="0" smtClean="0"/>
              <a:t> back in the main development line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endParaRPr lang="en-US" dirty="0"/>
          </a:p>
        </p:txBody>
      </p:sp>
      <p:pic>
        <p:nvPicPr>
          <p:cNvPr id="30722" name="Picture 2" descr="http://git-scm.com/figures/18333fig0521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13" y="1447800"/>
            <a:ext cx="25399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F7553F0E-7EDC-4769-B5AB-5E175CE44BD7}" type="slidenum">
              <a:rPr lang="en-US" smtClean="0"/>
              <a:t>6</a:t>
            </a:fld>
            <a:endParaRPr lang="en-US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sz="3000" dirty="0"/>
              <a:t>Functionality</a:t>
            </a:r>
            <a:endParaRPr lang="bg-BG" sz="3000" dirty="0"/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versions control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Merge and differences search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Branching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locking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Console and GUI clients</a:t>
            </a:r>
          </a:p>
          <a:p>
            <a:pPr>
              <a:lnSpc>
                <a:spcPct val="95000"/>
              </a:lnSpc>
              <a:defRPr/>
            </a:pPr>
            <a:r>
              <a:rPr lang="en-US" sz="3000" dirty="0"/>
              <a:t>Well known products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CVS, Subversion (SVN) –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Git, Mercurial – distributed,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Perforce, Microsoft TFS – commercial</a:t>
            </a:r>
            <a:endParaRPr lang="bg-BG" sz="2800" dirty="0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 Control Systems (VCS)</a:t>
            </a:r>
            <a:endParaRPr lang="bg-BG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874">
            <a:off x="6953752" y="1906908"/>
            <a:ext cx="3718920" cy="24391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2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  <p:pic>
        <p:nvPicPr>
          <p:cNvPr id="645123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645124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8617062" y="3799754"/>
            <a:ext cx="19731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</p:spTree>
    <p:extLst>
      <p:ext uri="{BB962C8B-B14F-4D97-AF65-F5344CB8AC3E}">
        <p14:creationId xmlns:p14="http://schemas.microsoft.com/office/powerpoint/2010/main" val="25356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9420112" y="3048000"/>
            <a:ext cx="1917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 flipH="1">
            <a:off x="9250361" y="2438401"/>
            <a:ext cx="0" cy="1447799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8656637" y="3874325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1.5</a:t>
            </a: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 flipV="1">
            <a:off x="8307387" y="4191000"/>
            <a:ext cx="349250" cy="395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pic>
        <p:nvPicPr>
          <p:cNvPr id="35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5401430"/>
            <a:ext cx="8077200" cy="820600"/>
          </a:xfrm>
        </p:spPr>
        <p:txBody>
          <a:bodyPr/>
          <a:lstStyle/>
          <a:p>
            <a:r>
              <a:rPr lang="en-US" dirty="0" smtClean="0"/>
              <a:t>Working with Git</a:t>
            </a:r>
            <a:endParaRPr lang="en-US" dirty="0"/>
          </a:p>
        </p:txBody>
      </p:sp>
      <p:pic>
        <p:nvPicPr>
          <p:cNvPr id="2050" name="Picture 2" descr="http://jonathanmh.com/wp-content/uploads/2012/10/git_logo-1024x4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502392"/>
            <a:ext cx="7315200" cy="3429000"/>
          </a:xfrm>
          <a:prstGeom prst="roundRect">
            <a:avLst>
              <a:gd name="adj" fmla="val 48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lvl="1"/>
            <a:r>
              <a:rPr lang="en-US" dirty="0" smtClean="0"/>
              <a:t>Distributed source-control system</a:t>
            </a:r>
          </a:p>
          <a:p>
            <a:pPr lvl="1"/>
            <a:r>
              <a:rPr lang="en-US" dirty="0" smtClean="0"/>
              <a:t>Work with local and remote repositories</a:t>
            </a:r>
          </a:p>
          <a:p>
            <a:pPr lvl="1"/>
            <a:r>
              <a:rPr lang="en-US" dirty="0" smtClean="0"/>
              <a:t>Git bash – command line interface for Git</a:t>
            </a:r>
          </a:p>
          <a:p>
            <a:pPr lvl="1"/>
            <a:r>
              <a:rPr lang="en-US" dirty="0" smtClean="0"/>
              <a:t>Free, open-source</a:t>
            </a:r>
          </a:p>
          <a:p>
            <a:pPr lvl="1"/>
            <a:r>
              <a:rPr lang="en-US" dirty="0" smtClean="0"/>
              <a:t>Has Windows version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msysGit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hlinkClick r:id="rId2"/>
              </a:rPr>
              <a:t>http://msysgit.github.io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Git?</a:t>
            </a:r>
            <a:endParaRPr lang="en-US" dirty="0"/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752600"/>
            <a:ext cx="2146268" cy="415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msysGit </a:t>
            </a:r>
            <a:r>
              <a:rPr lang="en-US" dirty="0" smtClean="0"/>
              <a:t>Installation on Windows</a:t>
            </a:r>
          </a:p>
          <a:p>
            <a:pPr lvl="1"/>
            <a:r>
              <a:rPr lang="en-US" dirty="0" smtClean="0"/>
              <a:t>Download Git for Windows from: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://msysgit.github.io</a:t>
            </a:r>
            <a:endParaRPr lang="en-US" dirty="0"/>
          </a:p>
          <a:p>
            <a:pPr lvl="1"/>
            <a:r>
              <a:rPr lang="en-US" dirty="0" smtClean="0"/>
              <a:t>“Next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” does the trick</a:t>
            </a:r>
          </a:p>
          <a:p>
            <a:pPr lvl="1"/>
            <a:r>
              <a:rPr lang="en-US" dirty="0" smtClean="0"/>
              <a:t>Options to select (they should be selected by default)</a:t>
            </a:r>
          </a:p>
          <a:p>
            <a:pPr lvl="2"/>
            <a:r>
              <a:rPr lang="en-US" dirty="0" smtClean="0"/>
              <a:t>“Use Git Bash only”</a:t>
            </a:r>
          </a:p>
          <a:p>
            <a:pPr lvl="2"/>
            <a:r>
              <a:rPr lang="en-US" dirty="0" smtClean="0"/>
              <a:t>“Checkout Windows-style, commit Unix-style endings”</a:t>
            </a:r>
          </a:p>
          <a:p>
            <a:r>
              <a:rPr lang="en-US" dirty="0" smtClean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Git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5882570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apt-get install git</a:t>
            </a:r>
            <a:endParaRPr lang="en-US" sz="2500" b="1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Cloning </a:t>
            </a:r>
            <a:r>
              <a:rPr lang="en-US" dirty="0"/>
              <a:t>an existing </a:t>
            </a:r>
            <a:r>
              <a:rPr lang="en-US" noProof="1" smtClean="0"/>
              <a:t>Git</a:t>
            </a:r>
            <a:r>
              <a:rPr lang="en-US" dirty="0" smtClean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noProof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5609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[remote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6067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[filename] </a:t>
            </a:r>
            <a:r>
              <a:rPr lang="en-US" sz="2500" b="1" noProof="1">
                <a:cs typeface="Consolas" panose="020B0609020204030204" pitchFamily="49" charset="0"/>
              </a:rPr>
              <a:t>("</a:t>
            </a:r>
            <a:r>
              <a:rPr lang="en-US" sz="25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500" b="1" noProof="1">
                <a:cs typeface="Consolas" panose="020B0609020204030204" pitchFamily="49" charset="0"/>
              </a:rPr>
              <a:t>" </a:t>
            </a:r>
            <a:r>
              <a:rPr lang="en-US" sz="2500" b="1" dirty="0">
                <a:cs typeface="Consolas" panose="020B0609020204030204" pitchFamily="49" charset="0"/>
              </a:rPr>
              <a:t>adds everything</a:t>
            </a:r>
            <a:r>
              <a:rPr lang="en-US" sz="2500" b="1" dirty="0" smtClean="0">
                <a:cs typeface="Consolas" panose="020B0609020204030204" pitchFamily="49" charset="0"/>
              </a:rPr>
              <a:t>)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351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new local repository (in the current directory)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remote (assign a short name for remote </a:t>
            </a:r>
            <a:r>
              <a:rPr lang="en-US" noProof="1" smtClean="0"/>
              <a:t>Git</a:t>
            </a:r>
            <a:r>
              <a:rPr lang="en-US" dirty="0" smtClean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</a:t>
            </a:r>
            <a:r>
              <a:rPr lang="en-US" dirty="0" smtClean="0"/>
              <a:t>Commands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add [remote name] [remote 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[remote name] [local name]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init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Git: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23231"/>
            <a:ext cx="10058398" cy="50013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add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commit -m "changes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push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541600"/>
            <a:ext cx="7924800" cy="820600"/>
          </a:xfrm>
        </p:spPr>
        <p:txBody>
          <a:bodyPr/>
          <a:lstStyle/>
          <a:p>
            <a:r>
              <a:rPr lang="en-US" dirty="0" smtClean="0"/>
              <a:t>Using Git Bash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25550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9012" y="3552826"/>
            <a:ext cx="2538674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msysgit.github.com/img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3200400"/>
            <a:ext cx="1257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sysgit.github.com/img/msysgi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2" y="3200400"/>
            <a:ext cx="2095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50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TortoiseGit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12" y="5754968"/>
            <a:ext cx="10972800" cy="692873"/>
          </a:xfrm>
        </p:spPr>
        <p:txBody>
          <a:bodyPr/>
          <a:lstStyle/>
          <a:p>
            <a:r>
              <a:rPr lang="en-US" dirty="0" smtClean="0"/>
              <a:t>Using the Windows GUI </a:t>
            </a:r>
            <a:r>
              <a:rPr lang="en-US" noProof="1" smtClean="0"/>
              <a:t>Git</a:t>
            </a:r>
            <a:r>
              <a:rPr lang="en-US" dirty="0" smtClean="0"/>
              <a:t> Client – Live Demo</a:t>
            </a:r>
            <a:endParaRPr lang="en-US" dirty="0"/>
          </a:p>
        </p:txBody>
      </p:sp>
      <p:pic>
        <p:nvPicPr>
          <p:cNvPr id="4098" name="Picture 2" descr="http://www.kodteyner.com/wp-content/uploads/sf-logo-300x2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69484" y="1060966"/>
            <a:ext cx="5691928" cy="3491050"/>
          </a:xfrm>
          <a:prstGeom prst="roundRect">
            <a:avLst>
              <a:gd name="adj" fmla="val 181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88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1" cy="5570355"/>
          </a:xfrm>
          <a:noFill/>
          <a:ln/>
          <a:effectLst/>
        </p:spPr>
        <p:txBody>
          <a:bodyPr/>
          <a:lstStyle/>
          <a:p>
            <a:r>
              <a:rPr lang="en-US" dirty="0"/>
              <a:t>Constantly used in software engineering</a:t>
            </a:r>
            <a:endParaRPr lang="bg-BG" dirty="0"/>
          </a:p>
          <a:p>
            <a:pPr lvl="1"/>
            <a:r>
              <a:rPr lang="en-US" dirty="0"/>
              <a:t>During </a:t>
            </a:r>
            <a:r>
              <a:rPr lang="en-US" dirty="0" smtClean="0"/>
              <a:t>the software </a:t>
            </a:r>
            <a:r>
              <a:rPr lang="en-US" dirty="0"/>
              <a:t>development</a:t>
            </a:r>
            <a:endParaRPr lang="bg-BG" dirty="0"/>
          </a:p>
          <a:p>
            <a:pPr lvl="1"/>
            <a:r>
              <a:rPr lang="en-US" dirty="0" smtClean="0"/>
              <a:t>While </a:t>
            </a:r>
            <a:r>
              <a:rPr lang="en-US" dirty="0"/>
              <a:t>working with documents</a:t>
            </a:r>
            <a:endParaRPr lang="bg-BG" dirty="0"/>
          </a:p>
          <a:p>
            <a:r>
              <a:rPr lang="en-US" dirty="0" smtClean="0"/>
              <a:t>Changes are identified with an increment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number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</a:t>
            </a:r>
            <a:r>
              <a:rPr lang="bg-BG" dirty="0"/>
              <a:t> 1.0, 2.0, 2.17</a:t>
            </a:r>
            <a:endParaRPr lang="en-US" dirty="0"/>
          </a:p>
          <a:p>
            <a:r>
              <a:rPr lang="en-US" dirty="0"/>
              <a:t>Version numbers are </a:t>
            </a:r>
            <a:r>
              <a:rPr lang="en-US" dirty="0" smtClean="0"/>
              <a:t>historically linked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the person who created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Full change logs are kept</a:t>
            </a:r>
            <a:endParaRPr lang="en-US" dirty="0"/>
          </a:p>
        </p:txBody>
      </p:sp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Version </a:t>
            </a:r>
            <a:r>
              <a:rPr lang="en-US" dirty="0" smtClean="0"/>
              <a:t>Control (Revision Control)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27" y="4953000"/>
            <a:ext cx="3917285" cy="14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3674097"/>
            <a:ext cx="8229600" cy="135510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Project Hosting and Team Collaboration 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145880"/>
            <a:ext cx="7924800" cy="1365365"/>
          </a:xfrm>
        </p:spPr>
        <p:txBody>
          <a:bodyPr/>
          <a:lstStyle/>
          <a:p>
            <a:r>
              <a:rPr lang="en-US" dirty="0" smtClean="0"/>
              <a:t>GitHub, </a:t>
            </a:r>
            <a:r>
              <a:rPr lang="en-US" dirty="0" err="1" smtClean="0"/>
              <a:t>SourceForge</a:t>
            </a:r>
            <a:r>
              <a:rPr lang="en-US" dirty="0" smtClean="0"/>
              <a:t>, Google Code, CodePlex, Project Locker</a:t>
            </a:r>
            <a:endParaRPr lang="en-US" dirty="0"/>
          </a:p>
        </p:txBody>
      </p:sp>
      <p:pic>
        <p:nvPicPr>
          <p:cNvPr id="7170" name="Picture 2" descr="http://ik.my/blog/wp-content/uploads/2009/04/web_host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685800"/>
            <a:ext cx="3200400" cy="2400300"/>
          </a:xfrm>
          <a:prstGeom prst="roundRect">
            <a:avLst>
              <a:gd name="adj" fmla="val 34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96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 smtClean="0"/>
              <a:t> –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#1 project hosting site in the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Paid plans for private projects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GitHub provides own Windows client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GitHub for Windows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3"/>
              </a:rPr>
              <a:t>http://windows.github.com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Dramatically simplifies Git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For beginners only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55" y="4038600"/>
            <a:ext cx="3962399" cy="22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Google Code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http://code.google.com/projecthosting/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(SVN), file release, wiki, tracker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Very simple, basic functions only, not feature-rich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1-minute signup, without heavy approval </a:t>
            </a:r>
            <a:r>
              <a:rPr lang="en-US" sz="2800" dirty="0" smtClean="0"/>
              <a:t>process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SourceForge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http://www.sourceforge.net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(SVN, Git, …), web hosting, tracker, wiki, blog, mailing lists, file release, statistics,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</a:t>
            </a:r>
            <a:r>
              <a:rPr lang="en-US" sz="2800" dirty="0" smtClean="0"/>
              <a:t>source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CodePlex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http://www.codeplex.com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Microsoft's open source projects site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Team Foundation Server (TFS) infrastructure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(TFS), issue tracker, downloads, discussions, wiki,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Locker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http://www.projectlocker.com</a:t>
            </a:r>
            <a:endParaRPr lang="en-US" dirty="0" smtClean="0"/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Source control (SVN), TRAC, CI system, wiki, etc.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Private projects (not open source)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Free and paid editions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8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Assembla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http://www.assembla.com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(SVN, Git), issue tracker, wiki, chats, files, messages, time tracking,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/ public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Bitbucket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http://bitbucket.org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(Mercurial), issue tracker, wiki, management 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Others: </a:t>
            </a:r>
            <a:r>
              <a:rPr lang="en-US" dirty="0" err="1" smtClean="0">
                <a:hlinkClick r:id="rId4"/>
              </a:rPr>
              <a:t>Unfuddle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XP-Dev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Beanstalk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32012" y="1600200"/>
            <a:ext cx="7924800" cy="820600"/>
          </a:xfrm>
        </p:spPr>
        <p:txBody>
          <a:bodyPr/>
          <a:lstStyle/>
          <a:p>
            <a:r>
              <a:rPr lang="en-US" noProof="1" smtClean="0"/>
              <a:t>GitHub</a:t>
            </a:r>
            <a:endParaRPr lang="en-US" noProof="1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251460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326" y="3600450"/>
            <a:ext cx="5524500" cy="2190750"/>
          </a:xfrm>
          <a:prstGeom prst="roundRect">
            <a:avLst>
              <a:gd name="adj" fmla="val 17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066800"/>
            <a:ext cx="10674984" cy="820600"/>
          </a:xfrm>
        </p:spPr>
        <p:txBody>
          <a:bodyPr/>
          <a:lstStyle/>
          <a:p>
            <a:r>
              <a:rPr lang="en-US" dirty="0" smtClean="0"/>
              <a:t>Git and GitHub: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167499"/>
            <a:ext cx="10644928" cy="4270775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Git repository:</a:t>
            </a:r>
          </a:p>
          <a:p>
            <a:r>
              <a:rPr lang="en-US" sz="3600" u="sng" dirty="0" smtClean="0">
                <a:solidFill>
                  <a:schemeClr val="tx2"/>
                </a:solidFill>
              </a:rPr>
              <a:t>https</a:t>
            </a:r>
            <a:r>
              <a:rPr lang="en-US" sz="3600" u="sng" dirty="0">
                <a:solidFill>
                  <a:schemeClr val="tx2"/>
                </a:solidFill>
              </a:rPr>
              <a:t>://github.com/SoftUni/test</a:t>
            </a:r>
            <a:endParaRPr lang="en-US" sz="3600" u="sng" dirty="0" smtClean="0">
              <a:solidFill>
                <a:schemeClr val="tx2"/>
              </a:solidFill>
            </a:endParaRP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 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your changes locally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Push your changes to GitHub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>
                <a:hlinkClick r:id="rId17"/>
              </a:rPr>
              <a:t>https://softuni.bg/courses/teamwork-and-personal-skills/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16428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</a:t>
            </a:r>
            <a:r>
              <a:rPr lang="en-US" dirty="0" smtClean="0"/>
              <a:t>complete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 smtClean="0"/>
              <a:t>(history)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 date and hour of every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user who made the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files changed + old and new version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Old versions can be retrieved, examined and compared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It is possible to return to an old version</a:t>
            </a:r>
            <a:r>
              <a:rPr lang="bg-BG" dirty="0"/>
              <a:t> (</a:t>
            </a:r>
            <a:r>
              <a:rPr lang="en-US" dirty="0"/>
              <a:t>revert)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Change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5181600"/>
            <a:ext cx="5025971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8982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10000"/>
          </a:bodyPr>
          <a:lstStyle/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Repository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500" dirty="0" smtClean="0"/>
              <a:t>(source control repository)</a:t>
            </a:r>
            <a:endParaRPr lang="en-US" sz="35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A server that stores the files (documents)</a:t>
            </a:r>
            <a:endParaRPr lang="bg-BG" dirty="0"/>
          </a:p>
          <a:p>
            <a:pPr lvl="1"/>
            <a:r>
              <a:rPr lang="en-US" dirty="0"/>
              <a:t>Keeps a change log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Revision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Version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Individual version (state) of a document that is a result of multiple changes</a:t>
            </a:r>
            <a:endParaRPr lang="bg-BG" dirty="0"/>
          </a:p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en-US" sz="3500" dirty="0" smtClean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Clone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Retrieves a working copy of the files from </a:t>
            </a:r>
            <a:r>
              <a:rPr lang="en-US" dirty="0" smtClean="0"/>
              <a:t>a remote repository </a:t>
            </a:r>
            <a:r>
              <a:rPr lang="en-US" dirty="0"/>
              <a:t>into a local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/>
              <a:t>It is possible to lock the files</a:t>
            </a:r>
          </a:p>
        </p:txBody>
      </p:sp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40218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3001</Words>
  <Application>Microsoft Office PowerPoint</Application>
  <PresentationFormat>Custom</PresentationFormat>
  <Paragraphs>967</Paragraphs>
  <Slides>79</Slides>
  <Notes>48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Source Control Systems</vt:lpstr>
      <vt:lpstr>Table of Contents</vt:lpstr>
      <vt:lpstr>Software Configuration Management (SCM)</vt:lpstr>
      <vt:lpstr>SCM and the Software Development Lifecycle</vt:lpstr>
      <vt:lpstr>Version Control</vt:lpstr>
      <vt:lpstr>Version Control Systems (VCS)</vt:lpstr>
      <vt:lpstr>Version Control (Revision Control)</vt:lpstr>
      <vt:lpstr>Change Log</vt:lpstr>
      <vt:lpstr>Vocabulary</vt:lpstr>
      <vt:lpstr>Vocabulary (2)</vt:lpstr>
      <vt:lpstr>Vocabulary (3)</vt:lpstr>
      <vt:lpstr>Vocabulary (4)</vt:lpstr>
      <vt:lpstr>Version Control: Typical Scenario</vt:lpstr>
      <vt:lpstr>Subversion</vt:lpstr>
      <vt:lpstr>Subversion (SVN)</vt:lpstr>
      <vt:lpstr>Subversion – Features</vt:lpstr>
      <vt:lpstr>SVN – Console Client</vt:lpstr>
      <vt:lpstr>TortoiseSVN</vt:lpstr>
      <vt:lpstr>Subversion &amp; TortoiseSVN</vt:lpstr>
      <vt:lpstr>SVN: Exercise</vt:lpstr>
      <vt:lpstr>Versioning Models</vt:lpstr>
      <vt:lpstr>Centralized Version Control</vt:lpstr>
      <vt:lpstr>Distributed Version Control</vt:lpstr>
      <vt:lpstr>Versioning Models</vt:lpstr>
      <vt:lpstr>Versioning Models (2)</vt:lpstr>
      <vt:lpstr>Versioning Models (3)</vt:lpstr>
      <vt:lpstr>Problems with Locking </vt:lpstr>
      <vt:lpstr>Merging Problems</vt:lpstr>
      <vt:lpstr>File Comparison / Merge Tools</vt:lpstr>
      <vt:lpstr>File Comparison – Example</vt:lpstr>
      <vt:lpstr>The "Lock-Modify-Unlock" Model</vt:lpstr>
      <vt:lpstr>The Lock-Modify-Unlock Model (1)</vt:lpstr>
      <vt:lpstr>The Lock-Modify-Unlock Model (2)</vt:lpstr>
      <vt:lpstr>The Lock-Modify-Unlock Model (3)</vt:lpstr>
      <vt:lpstr>The Lock-Modify-Unlock Model (4)</vt:lpstr>
      <vt:lpstr>The Lock-Modify-Unlock Model (5)</vt:lpstr>
      <vt:lpstr>The Lock-Modify-Unlock Model (6)</vt:lpstr>
      <vt:lpstr>The Lock-Modify-Unlock Model (7)</vt:lpstr>
      <vt:lpstr>The "Copy-Modify-Merge" Model</vt:lpstr>
      <vt:lpstr>The Copy-Modify-Merge Model (1)</vt:lpstr>
      <vt:lpstr>The Copy-Modify-Merge Model (2)</vt:lpstr>
      <vt:lpstr>The Copy-Modify-Merge Model (3)</vt:lpstr>
      <vt:lpstr>The Copy-Modify-Merge Model (4)</vt:lpstr>
      <vt:lpstr>The Copy-Modify-Merge Model (5)</vt:lpstr>
      <vt:lpstr>The Copy-Modify-Merge Model (6)</vt:lpstr>
      <vt:lpstr>The Copy-Modify-Merge Model (7)</vt:lpstr>
      <vt:lpstr>The "Distributed Version Control" Versioning Model</vt:lpstr>
      <vt:lpstr>Distributed Version Control (1)</vt:lpstr>
      <vt:lpstr>Distributed Version Control (2)</vt:lpstr>
      <vt:lpstr>Distributed Version Control (3)</vt:lpstr>
      <vt:lpstr>Distributed Version Control (4)</vt:lpstr>
      <vt:lpstr>Distributed Version Control (5)</vt:lpstr>
      <vt:lpstr>Distributed Version Control (6)</vt:lpstr>
      <vt:lpstr>Distributed Version Control (7)</vt:lpstr>
      <vt:lpstr>Distributed Version Control (8)</vt:lpstr>
      <vt:lpstr>Tags and Branches</vt:lpstr>
      <vt:lpstr>Tags</vt:lpstr>
      <vt:lpstr>Branching</vt:lpstr>
      <vt:lpstr>Merging Branches</vt:lpstr>
      <vt:lpstr>Branching – Example</vt:lpstr>
      <vt:lpstr>Merging Branches – Example</vt:lpstr>
      <vt:lpstr>Working with Git</vt:lpstr>
      <vt:lpstr>What is Git?</vt:lpstr>
      <vt:lpstr>Installing Git</vt:lpstr>
      <vt:lpstr>Basic Git Commands</vt:lpstr>
      <vt:lpstr>Basic Git Commands (2)</vt:lpstr>
      <vt:lpstr>Using Git: Example</vt:lpstr>
      <vt:lpstr>Using Git Bash</vt:lpstr>
      <vt:lpstr>TortoiseGit</vt:lpstr>
      <vt:lpstr>Project Hosting and Team Collaboration Sites</vt:lpstr>
      <vt:lpstr>Project Hosting Sites</vt:lpstr>
      <vt:lpstr>Project Hosting Sites</vt:lpstr>
      <vt:lpstr>Project Hosting Sites (2)</vt:lpstr>
      <vt:lpstr>Project Hosting Sites (3)</vt:lpstr>
      <vt:lpstr>GitHub</vt:lpstr>
      <vt:lpstr>Git and GitHub: Exercise</vt:lpstr>
      <vt:lpstr>Source Control Systems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Systems: SVN, Git, GitHub</dc:title>
  <dc:subject>C# Basics Course</dc:subject>
  <dc:creator/>
  <cp:keywords>SVN, Subversion, Git, GitHub, 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2015-09-18T09:20:08Z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